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9" r:id="rId5"/>
    <p:sldId id="258" r:id="rId6"/>
    <p:sldId id="270" r:id="rId7"/>
    <p:sldId id="260" r:id="rId8"/>
    <p:sldId id="273" r:id="rId9"/>
    <p:sldId id="280" r:id="rId10"/>
    <p:sldId id="271" r:id="rId11"/>
    <p:sldId id="274" r:id="rId12"/>
    <p:sldId id="275" r:id="rId13"/>
    <p:sldId id="278" r:id="rId14"/>
    <p:sldId id="277" r:id="rId15"/>
    <p:sldId id="276" r:id="rId16"/>
    <p:sldId id="279" r:id="rId17"/>
  </p:sldIdLst>
  <p:sldSz cx="12192000" cy="6858000"/>
  <p:notesSz cx="6858000" cy="9144000"/>
  <p:custDataLst>
    <p:tags r:id="rId20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92573" y="2374323"/>
            <a:ext cx="7929350" cy="183191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67664"/>
            <a:ext cx="9051631" cy="1054678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D76CFEF7-FBD4-6542-22AF-08A3D9733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684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53E8141-8598-D3E1-447A-71024BA35C90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83642" y="2141468"/>
            <a:ext cx="7724633" cy="24441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689882"/>
            <a:ext cx="9051631" cy="1289043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D76CFEF7-FBD4-6542-22AF-08A3D9733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684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4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yVu77D0UwQ?start=3&amp;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j&#228;mning.fi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henkilö, vaate, piha-, Ihmisen kasvot&#10;&#10;Kuvaus luotu automaattisesti">
            <a:extLst>
              <a:ext uri="{FF2B5EF4-FFF2-40B4-BE49-F238E27FC236}">
                <a16:creationId xmlns:a16="http://schemas.microsoft.com/office/drawing/2014/main" id="{0CFC2C4B-94E1-014A-8663-49632B8BF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4687"/>
          <a:stretch/>
        </p:blipFill>
        <p:spPr>
          <a:xfrm>
            <a:off x="1" y="-208591"/>
            <a:ext cx="12192000" cy="7066591"/>
          </a:xfrm>
          <a:prstGeom prst="rect">
            <a:avLst/>
          </a:prstGeom>
        </p:spPr>
      </p:pic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D701DBF-6A50-024C-0C96-7A8346D57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6" b="62993"/>
          <a:stretch/>
        </p:blipFill>
        <p:spPr>
          <a:xfrm>
            <a:off x="-382746" y="-1235609"/>
            <a:ext cx="7274866" cy="3684017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CA66AA3-40DD-E857-E776-4600F26DA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9592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3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D9B53B-17CC-85E3-0BDA-03615A1E3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457" y="508775"/>
            <a:ext cx="6314371" cy="1057031"/>
          </a:xfrm>
        </p:spPr>
        <p:txBody>
          <a:bodyPr>
            <a:normAutofit/>
          </a:bodyPr>
          <a:lstStyle/>
          <a:p>
            <a:pPr algn="l"/>
            <a:r>
              <a:rPr lang="fi-FI" sz="3600" dirty="0"/>
              <a:t>För </a:t>
            </a:r>
            <a:r>
              <a:rPr lang="fi-FI" sz="3600" dirty="0" err="1"/>
              <a:t>unga</a:t>
            </a:r>
            <a:endParaRPr lang="fi-FI" sz="36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8D232E-97D0-544F-CF75-53E01AF78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707" y="1887290"/>
            <a:ext cx="8146630" cy="2617338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sv-FI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Materialet för ungdomar kommer att innehålla idéer hur de unga kan samla in pengar för Utjämningen. 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sv-FI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unga kan ordna en filmkväll kring dokumentärfilmen </a:t>
            </a:r>
            <a:r>
              <a:rPr lang="sv-FI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Luomakunnan</a:t>
            </a:r>
            <a:r>
              <a:rPr lang="sv-FI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FI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vartijat</a:t>
            </a:r>
            <a:r>
              <a:rPr lang="sv-FI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(finsk och engelsk textning). Utgående från filmens tema och Missionssällskapets arbete görs ett diskussionsmaterial kring ämnet klimaträttvisa. 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sv-FI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kommer även att framställas Utjämningsmaterial som passar för grundskolans högre årskurser och gymnasiet. </a:t>
            </a:r>
          </a:p>
          <a:p>
            <a:endParaRPr lang="sv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89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49E0A9-6A05-6599-D4FF-F41E6EFFA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428" y="123767"/>
            <a:ext cx="6102081" cy="1057031"/>
          </a:xfrm>
        </p:spPr>
        <p:txBody>
          <a:bodyPr>
            <a:normAutofit/>
          </a:bodyPr>
          <a:lstStyle/>
          <a:p>
            <a:pPr algn="l"/>
            <a:r>
              <a:rPr lang="fi-FI" sz="3600" dirty="0"/>
              <a:t>För </a:t>
            </a:r>
            <a:r>
              <a:rPr lang="fi-FI" sz="3600" dirty="0" err="1"/>
              <a:t>vuxna</a:t>
            </a:r>
            <a:endParaRPr lang="fi-FI" sz="36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2EB1A0-98C5-CB1C-E390-BFBD9C237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428" y="1409484"/>
            <a:ext cx="9502120" cy="3066284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introduktion till Utjämningens teologi inklusive frågor att reflektera över.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 materialpaket med rubriken </a:t>
            </a:r>
            <a:r>
              <a:rPr lang="sv-FI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Vårt gemensamma bröd</a:t>
            </a:r>
            <a: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innehållande:</a:t>
            </a:r>
            <a:endParaRPr lang="sv-FI" sz="2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4638" lvl="1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Presentation (</a:t>
            </a:r>
            <a:r>
              <a:rPr lang="sv-FI" sz="2300" b="0" i="0" u="none" strike="noStrike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ppt</a:t>
            </a:r>
            <a: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Bildbank</a:t>
            </a:r>
            <a:b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Bönekort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Andaktsvideo </a:t>
            </a:r>
            <a:b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Recept (nattvardsbröd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</a:t>
            </a:r>
            <a:r>
              <a:rPr lang="sv-FI" sz="23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sv-FI" sz="2300" b="0" i="0" u="none" strike="noStrike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occacia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</a:t>
            </a:r>
            <a:r>
              <a:rPr lang="sv-FI" sz="23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v-FI" sz="2300" b="0" i="0" u="none" strike="noStrike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njera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</a:t>
            </a:r>
            <a:r>
              <a:rPr lang="sv-FI" sz="23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sv-FI" sz="2300" b="0" i="0" u="none" strike="noStrike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  <a:b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Verksamhetsidéer</a:t>
            </a:r>
            <a:r>
              <a:rPr lang="sv-FI" sz="23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(bakning tillsammans, tillverkning av brödpåsar</a:t>
            </a:r>
            <a:r>
              <a:rPr lang="sv-FI" sz="23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m.m.</a:t>
            </a:r>
            <a:r>
              <a:rPr lang="sv-FI" sz="23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sv-FI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9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5BC0E-2A7F-960C-1470-AEF86A50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797" y="9342"/>
            <a:ext cx="7472471" cy="1289043"/>
          </a:xfrm>
        </p:spPr>
        <p:txBody>
          <a:bodyPr>
            <a:normAutofit/>
          </a:bodyPr>
          <a:lstStyle/>
          <a:p>
            <a:pPr algn="r"/>
            <a:r>
              <a:rPr lang="fi-FI" sz="3600" dirty="0" err="1"/>
              <a:t>Församlingarnas</a:t>
            </a:r>
            <a:r>
              <a:rPr lang="fi-FI" sz="3600" dirty="0"/>
              <a:t> </a:t>
            </a:r>
            <a:r>
              <a:rPr lang="fi-FI" sz="3600" dirty="0" err="1"/>
              <a:t>idéer</a:t>
            </a:r>
            <a:r>
              <a:rPr lang="fi-FI" sz="3600" dirty="0"/>
              <a:t> </a:t>
            </a:r>
            <a:r>
              <a:rPr lang="fi-FI" sz="3600" dirty="0" err="1"/>
              <a:t>lyfts</a:t>
            </a:r>
            <a:r>
              <a:rPr lang="fi-FI" sz="3600" dirty="0"/>
              <a:t> </a:t>
            </a:r>
            <a:r>
              <a:rPr lang="fi-FI" sz="3600" dirty="0" err="1"/>
              <a:t>fram</a:t>
            </a:r>
            <a:endParaRPr lang="fi-FI" sz="36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9E179967-EA77-EA8A-641C-305CD97ED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831" y="713152"/>
            <a:ext cx="3269554" cy="435763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D8C40784-4F60-6372-36B6-0D3CD919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99" y="1683657"/>
            <a:ext cx="4498193" cy="33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sv-SE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en rättvisare, ljusare </a:t>
            </a:r>
          </a:p>
          <a:p>
            <a:r>
              <a:rPr lang="sv-SE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 vänligare värld.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UTJÄMNING</a:t>
            </a:r>
          </a:p>
        </p:txBody>
      </p:sp>
    </p:spTree>
    <p:extLst>
      <p:ext uri="{BB962C8B-B14F-4D97-AF65-F5344CB8AC3E}">
        <p14:creationId xmlns:p14="http://schemas.microsoft.com/office/powerpoint/2010/main" val="259090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440" y="1371529"/>
            <a:ext cx="9560560" cy="2550102"/>
          </a:xfrm>
        </p:spPr>
        <p:txBody>
          <a:bodyPr>
            <a:noAutofit/>
          </a:bodyPr>
          <a:lstStyle/>
          <a:p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Två gånge</a:t>
            </a:r>
            <a:r>
              <a:rPr lang="sv-FI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om året, vid vår- och </a:t>
            </a:r>
            <a:r>
              <a:rPr lang="sv-FI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höstdagjämning, fördelar sig ljuset jämnt över jorden. Men inte ens då fördelas det globala välmåendet rättvist. </a:t>
            </a:r>
          </a:p>
          <a:p>
            <a:r>
              <a:rPr lang="sv-FI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Utjämningskampanjen, som särskilt lyfts fram kring dessa två dagar, </a:t>
            </a:r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utmanar oss att se på världen i nytt ljus och att verka för en rättvisare värld. </a:t>
            </a:r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 hjälp av stödet från Utjämningen utrustar vi </a:t>
            </a:r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samhällen och grupper </a:t>
            </a:r>
            <a:r>
              <a:rPr lang="sv-FI" sz="2400" i="1" dirty="0">
                <a:latin typeface="Calibri" panose="020F0502020204030204" pitchFamily="34" charset="0"/>
                <a:ea typeface="Calibri" panose="020F0502020204030204" pitchFamily="34" charset="0"/>
              </a:rPr>
              <a:t>runtom i vår värld, </a:t>
            </a:r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så att de kan bygga sig en bättre framtid. </a:t>
            </a:r>
            <a:b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FI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 med och jämna ut välmåendet så att det räcker åt alla. </a:t>
            </a:r>
            <a:endParaRPr lang="sv-FI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258D996F-4C6C-A902-B44F-2E026C8F8645}"/>
              </a:ext>
            </a:extLst>
          </p:cNvPr>
          <p:cNvSpPr txBox="1">
            <a:spLocks/>
          </p:cNvSpPr>
          <p:nvPr/>
        </p:nvSpPr>
        <p:spPr>
          <a:xfrm>
            <a:off x="1611825" y="577684"/>
            <a:ext cx="9051631" cy="105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FI" sz="3400" dirty="0"/>
              <a:t>Varje människa är en avbild av Gud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F583DD7C-CC28-7357-614F-21E956A46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272" y="1812433"/>
            <a:ext cx="10578164" cy="2471795"/>
          </a:xfrm>
        </p:spPr>
        <p:txBody>
          <a:bodyPr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gåvor vi har fått av Gud bör vi fördela ansvarsfullt över generations-, samhälleliga </a:t>
            </a:r>
            <a:b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 geografiska gränser, så att alla har de nödvändiga förutsättningarna för ett gott liv</a:t>
            </a:r>
            <a: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gyllene regeln som Jesus undervisade om, uppmanar oss att sätta oss in i </a:t>
            </a:r>
            <a:b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annan människas situation och kallar oss till att leva ansvarsfullt och </a:t>
            </a:r>
            <a:b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solidaritet med människor som befinner sig i en mer utsatt ställning. </a:t>
            </a:r>
            <a:br>
              <a:rPr lang="sv-FI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22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”A</a:t>
            </a:r>
            <a:r>
              <a:rPr lang="sv-FI" sz="2200" i="1" spc="-10" dirty="0">
                <a:latin typeface="Calibri" panose="020F0502020204030204" pitchFamily="34" charset="0"/>
                <a:cs typeface="Calibri" panose="020F0502020204030204" pitchFamily="34" charset="0"/>
              </a:rPr>
              <a:t>llt vad ni vill att människorna skall göra för er, det skall ni också göra för dem.</a:t>
            </a:r>
            <a:r>
              <a:rPr lang="sv-FI" sz="22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sv-FI" i="1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(Matt 7:12) </a:t>
            </a:r>
          </a:p>
        </p:txBody>
      </p:sp>
    </p:spTree>
    <p:extLst>
      <p:ext uri="{BB962C8B-B14F-4D97-AF65-F5344CB8AC3E}">
        <p14:creationId xmlns:p14="http://schemas.microsoft.com/office/powerpoint/2010/main" val="161200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20AA12FD-DFC4-F8AB-75A8-4A2412EED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923" y="178935"/>
            <a:ext cx="9051631" cy="1057031"/>
          </a:xfrm>
        </p:spPr>
        <p:txBody>
          <a:bodyPr>
            <a:normAutofit/>
          </a:bodyPr>
          <a:lstStyle/>
          <a:p>
            <a:r>
              <a:rPr lang="fi-FI" sz="3600" dirty="0" err="1"/>
              <a:t>Tillsammans</a:t>
            </a:r>
            <a:r>
              <a:rPr lang="fi-FI" sz="3600" dirty="0"/>
              <a:t> för en </a:t>
            </a:r>
            <a:r>
              <a:rPr lang="fi-FI" sz="3600" dirty="0" err="1"/>
              <a:t>rättvisare</a:t>
            </a:r>
            <a:r>
              <a:rPr lang="fi-FI" sz="3600" dirty="0"/>
              <a:t> </a:t>
            </a:r>
            <a:r>
              <a:rPr lang="fi-FI" sz="3600" dirty="0" err="1"/>
              <a:t>värld</a:t>
            </a:r>
            <a:endParaRPr lang="fi-FI" sz="3600" dirty="0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6FD7C88D-A6B6-E95B-8196-3B70621FD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148" y="1429601"/>
            <a:ext cx="9711887" cy="307453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mer rättvis värld byggs via utvecklingssamarbete.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arbetar för att mänskliga rättigheter skall förverkligas även bland de mest utsatta människorna.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Tack vare vårt stöd kan människor i utvecklingsländer förbättra sina levnadsvillkor. Människor får till exempel utbildning om sina rättigheter, klimatsmarta jordbruksmetoder, småföretagande och utbildning på sitt eget modersmål.</a:t>
            </a:r>
            <a:endParaRPr lang="sv-FI" sz="2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0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BC7B35E1-46E6-23EE-ABC6-A06D857B5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019" y="403727"/>
            <a:ext cx="10499959" cy="1057031"/>
          </a:xfrm>
        </p:spPr>
        <p:txBody>
          <a:bodyPr>
            <a:normAutofit/>
          </a:bodyPr>
          <a:lstStyle/>
          <a:p>
            <a:r>
              <a:rPr lang="sv-FI" sz="3600" dirty="0"/>
              <a:t>Utjämningen hjälper runtom i världen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FE5494B2-5E44-A57A-C30B-7DF5543F8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962" y="1716015"/>
            <a:ext cx="10052016" cy="2646949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Utjämningen</a:t>
            </a:r>
            <a:r>
              <a:rPr lang="fi-FI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samlar in medel till Finska Missionssällskapets utvecklingssamarbete.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arbetar bland de fattigaste och mest diskriminerade människorna. Särskilt utsatta grupper är till exempel personer med funktionsnedsättning, etniska, språkliga och andra minoriteter, personer som diskrimineras </a:t>
            </a:r>
            <a:r>
              <a:rPr lang="sv-SE" sz="2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p.g.a</a:t>
            </a:r>
            <a:r>
              <a:rPr lang="sv-SE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kasttillhörighet, ursprungsfolk samt kvinnor och barn. Vi påverkar också beslutsfattare i utvecklingsländer så att de tar sitt ansvar för mänskliga rättigheter.</a:t>
            </a:r>
            <a:endParaRPr lang="sv-FI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8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91D5-7E12-DC85-D50A-B9843CE5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C8F4584-7F06-184D-D584-B6063D3AF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300" y="0"/>
            <a:ext cx="10575235" cy="1310185"/>
          </a:xfrm>
          <a:effectLst/>
        </p:spPr>
        <p:txBody>
          <a:bodyPr>
            <a:noAutofit/>
          </a:bodyPr>
          <a:lstStyle/>
          <a:p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Vad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utgångsläget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då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påbörjar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utvecklingssamarbete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b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vår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västra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Nepal. </a:t>
            </a:r>
          </a:p>
        </p:txBody>
      </p:sp>
      <p:pic>
        <p:nvPicPr>
          <p:cNvPr id="9" name="Online-media 8" title="Varför inleds arbetet? Utgångspunkten för utvecklingssamarbete i Jajarkot i västra Nepal">
            <a:hlinkClick r:id="" action="ppaction://media"/>
            <a:extLst>
              <a:ext uri="{FF2B5EF4-FFF2-40B4-BE49-F238E27FC236}">
                <a16:creationId xmlns:a16="http://schemas.microsoft.com/office/drawing/2014/main" id="{2881963F-6375-C294-38DB-8E393CF9F3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18795" y="1609539"/>
            <a:ext cx="5506544" cy="31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E72D560D-89FE-421B-D010-85AC45023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935" y="991564"/>
            <a:ext cx="8276396" cy="962366"/>
          </a:xfrm>
        </p:spPr>
        <p:txBody>
          <a:bodyPr>
            <a:normAutofit/>
          </a:bodyPr>
          <a:lstStyle/>
          <a:p>
            <a:pPr algn="l"/>
            <a:r>
              <a:rPr lang="sv-FI" sz="3800" dirty="0"/>
              <a:t>Kampanjmaterial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F265C00-3110-7777-DCD4-F099D75A8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626" y="2303312"/>
            <a:ext cx="7889651" cy="241947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Utskrivbara affischer och broschyrer</a:t>
            </a: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Bottnar för prislappar för basarer, marknader och liknande </a:t>
            </a: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Utjämningsbanners och -bilder för sociala medier</a:t>
            </a:r>
            <a:endParaRPr lang="sv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7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05654B5F-A81C-321E-ACF2-E1806D43C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33" y="789432"/>
            <a:ext cx="8263692" cy="1057031"/>
          </a:xfrm>
        </p:spPr>
        <p:txBody>
          <a:bodyPr>
            <a:normAutofit/>
          </a:bodyPr>
          <a:lstStyle/>
          <a:p>
            <a:r>
              <a:rPr lang="fi-FI" sz="3800" dirty="0" err="1"/>
              <a:t>Material</a:t>
            </a:r>
            <a:r>
              <a:rPr lang="fi-FI" sz="3800" dirty="0"/>
              <a:t> för </a:t>
            </a:r>
            <a:r>
              <a:rPr lang="fi-FI" sz="3800" dirty="0" err="1"/>
              <a:t>församlingar</a:t>
            </a:r>
            <a:endParaRPr lang="fi-FI" sz="3800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8D5B6CBA-59B2-10CA-51D3-A6FC3C914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126" y="2101185"/>
            <a:ext cx="8486507" cy="241947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Material kommer särskilt att produceras med tanke på följande målgrupper: 12–14-åringar, unga som nyligen gått skriftskolan samt vuxna som vill påverka och göra gott.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Materialet finns tillgängligt på våra webbsidor 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www.utjämning.fi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480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179465A-4B69-4F07-9242-E78B77978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84" y="76153"/>
            <a:ext cx="4779196" cy="1057031"/>
          </a:xfrm>
        </p:spPr>
        <p:txBody>
          <a:bodyPr>
            <a:normAutofit/>
          </a:bodyPr>
          <a:lstStyle/>
          <a:p>
            <a:r>
              <a:rPr lang="fi-FI" sz="3500" dirty="0"/>
              <a:t>För 12-14-åringar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74E136F4-71C8-C055-2D92-4E3CD1473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3600" y="1992430"/>
            <a:ext cx="8393224" cy="3547433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sv-FI" sz="3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Ett </a:t>
            </a:r>
            <a:r>
              <a:rPr lang="sv-FI" sz="3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EscapeRoom</a:t>
            </a:r>
            <a:r>
              <a:rPr lang="sv-FI" sz="3100" dirty="0">
                <a:latin typeface="Calibri" panose="020F0502020204030204" pitchFamily="34" charset="0"/>
                <a:ea typeface="Calibri" panose="020F0502020204030204" pitchFamily="34" charset="0"/>
              </a:rPr>
              <a:t>-spel </a:t>
            </a:r>
            <a:r>
              <a:rPr lang="sv-FI" sz="3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 kan användas på En natt i kyrkan-evenemang, under skolbesök eller lite varsomhelst. </a:t>
            </a:r>
          </a:p>
          <a:p>
            <a:pPr marL="360363" lvl="0" indent="-360363" algn="l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v-FI" sz="3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Start: avfärd från Finland</a:t>
            </a:r>
            <a:endParaRPr lang="sv-FI" sz="3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v-FI" sz="3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Kambodja: att färdas på floden Mekong, trygg livsmedelsförsörjning</a:t>
            </a:r>
            <a:endParaRPr lang="sv-FI" sz="3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v-FI" sz="3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Colombia: ridning i bergen</a:t>
            </a:r>
            <a:r>
              <a:rPr lang="sv-FI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skolgång och faddrar</a:t>
            </a:r>
            <a:endParaRPr lang="sv-FI" sz="3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v-FI" sz="3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Palestina: fredsfostran i skolan i en palestinsk by</a:t>
            </a:r>
            <a:endParaRPr lang="sv-FI" sz="3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v-FI" sz="3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Hemfärd, passet är försvunnet: medborgarskap</a:t>
            </a:r>
            <a:endParaRPr lang="sv-FI" sz="3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sv-FI" sz="3100" dirty="0">
                <a:latin typeface="Calibri" panose="020F0502020204030204" pitchFamily="34" charset="0"/>
                <a:ea typeface="Calibri" panose="020F0502020204030204" pitchFamily="34" charset="0"/>
              </a:rPr>
              <a:t>Tilläggsuppgift hemma: information om barns rättigheter</a:t>
            </a:r>
            <a:endParaRPr lang="sv-FI" sz="1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sv-FI" sz="3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EscapeRoom</a:t>
            </a:r>
            <a:r>
              <a:rPr lang="sv-FI" sz="3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-spelet har även extra uppgifter för medelanskaffning och församlingsverksamhet (lämpar sig inte för skolan). </a:t>
            </a:r>
            <a:endParaRPr lang="sv-FI" sz="3100" dirty="0">
              <a:solidFill>
                <a:schemeClr val="tx1"/>
              </a:solidFill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19E6A60B-76FD-1A3D-A5EC-591BED222715}"/>
              </a:ext>
            </a:extLst>
          </p:cNvPr>
          <p:cNvSpPr txBox="1">
            <a:spLocks/>
          </p:cNvSpPr>
          <p:nvPr/>
        </p:nvSpPr>
        <p:spPr>
          <a:xfrm>
            <a:off x="797292" y="1190934"/>
            <a:ext cx="9126355" cy="800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sv-FI" sz="2200" b="1" dirty="0" err="1">
                <a:latin typeface="Calibri" panose="020F0502020204030204" pitchFamily="34" charset="0"/>
                <a:ea typeface="Calibri" panose="020F0502020204030204" pitchFamily="34" charset="0"/>
              </a:rPr>
              <a:t>YouTubern</a:t>
            </a:r>
            <a:r>
              <a:rPr lang="sv-FI" sz="22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FI" sz="2200" b="1" dirty="0" err="1">
                <a:latin typeface="Calibri" panose="020F0502020204030204" pitchFamily="34" charset="0"/>
                <a:ea typeface="Calibri" panose="020F0502020204030204" pitchFamily="34" charset="0"/>
              </a:rPr>
              <a:t>Myrsky</a:t>
            </a:r>
            <a:r>
              <a:rPr lang="sv-FI" sz="2200" b="1" dirty="0">
                <a:latin typeface="Calibri" panose="020F0502020204030204" pitchFamily="34" charset="0"/>
                <a:ea typeface="Calibri" panose="020F0502020204030204" pitchFamily="34" charset="0"/>
              </a:rPr>
              <a:t> och draken </a:t>
            </a:r>
            <a:r>
              <a:rPr lang="sv-FI" sz="2200" b="1" dirty="0" err="1">
                <a:latin typeface="Calibri" panose="020F0502020204030204" pitchFamily="34" charset="0"/>
                <a:ea typeface="Calibri" panose="020F0502020204030204" pitchFamily="34" charset="0"/>
              </a:rPr>
              <a:t>Savu</a:t>
            </a:r>
            <a:r>
              <a:rPr lang="sv-FI" sz="22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sv-FI" sz="22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FI" sz="2200" b="1" dirty="0">
                <a:latin typeface="Calibri" panose="020F0502020204030204" pitchFamily="34" charset="0"/>
                <a:ea typeface="Calibri" panose="020F0502020204030204" pitchFamily="34" charset="0"/>
              </a:rPr>
              <a:t>– det är slitsamt att resa, men åtminstone lär man sig om barns rättigheter </a:t>
            </a:r>
            <a:r>
              <a:rPr lang="sv-FI" sz="22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9143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6" ma:contentTypeDescription="Luo uusi asiakirja." ma:contentTypeScope="" ma:versionID="91bbc7148be07064bdc86f426d14c278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410666f8b4b774e0b8881ef65b5e04e2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c5903eb-f726-48b2-a5e1-0557bb19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7f9ea9-f2b8-4c26-b77f-ec1180490373}" ma:internalName="TaxCatchAll" ma:showField="CatchAllData" ma:web="cba8b525-faa7-450e-87ad-219cde3867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a8b525-faa7-450e-87ad-219cde38671f" xsi:nil="true"/>
    <lcf76f155ced4ddcb4097134ff3c332f xmlns="36c43c7b-f203-4255-9c01-fbfa8f43569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C3F12-13C8-43B8-BEFE-E10027CFB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3c7b-f203-4255-9c01-fbfa8f435691"/>
    <ds:schemaRef ds:uri="cba8b525-faa7-450e-87ad-219cde386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61CD85-216E-45FC-AE03-F395A40BCA1E}">
  <ds:schemaRefs>
    <ds:schemaRef ds:uri="http://schemas.microsoft.com/office/2006/metadata/properties"/>
    <ds:schemaRef ds:uri="http://schemas.microsoft.com/office/infopath/2007/PartnerControls"/>
    <ds:schemaRef ds:uri="cba8b525-faa7-450e-87ad-219cde38671f"/>
    <ds:schemaRef ds:uri="36c43c7b-f203-4255-9c01-fbfa8f435691"/>
  </ds:schemaRefs>
</ds:datastoreItem>
</file>

<file path=customXml/itemProps3.xml><?xml version="1.0" encoding="utf-8"?>
<ds:datastoreItem xmlns:ds="http://schemas.openxmlformats.org/officeDocument/2006/customXml" ds:itemID="{7C4994D3-23E9-4CC7-B9CB-2765968795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19166</TotalTime>
  <Words>656</Words>
  <Application>Microsoft Office PowerPoint</Application>
  <PresentationFormat>Laajakuva</PresentationFormat>
  <Paragraphs>41</Paragraphs>
  <Slides>13</Slides>
  <Notes>0</Notes>
  <HiddenSlides>0</HiddenSlides>
  <MMClips>1</MMClips>
  <ScaleCrop>false</ScaleCrop>
  <HeadingPairs>
    <vt:vector size="8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Office-teema</vt:lpstr>
      <vt:lpstr>think-cell Slide</vt:lpstr>
      <vt:lpstr>PowerPoint-esitys</vt:lpstr>
      <vt:lpstr>PowerPoint-esitys</vt:lpstr>
      <vt:lpstr>PowerPoint-esitys</vt:lpstr>
      <vt:lpstr>Tillsammans för en rättvisare värld</vt:lpstr>
      <vt:lpstr>Utjämningen hjälper runtom i världen</vt:lpstr>
      <vt:lpstr>Vad är utgångsläget då vi påbörjar utvecklingssamarbete?  Se vår video från västra Nepal. </vt:lpstr>
      <vt:lpstr>Kampanjmaterial</vt:lpstr>
      <vt:lpstr>Material för församlingar</vt:lpstr>
      <vt:lpstr>För 12-14-åringar</vt:lpstr>
      <vt:lpstr>För unga</vt:lpstr>
      <vt:lpstr>För vuxna</vt:lpstr>
      <vt:lpstr>Församlingarnas idéer lyfts fram</vt:lpstr>
      <vt:lpstr>UTJÄMNING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Lindman Britt-Helen</cp:lastModifiedBy>
  <cp:revision>41</cp:revision>
  <dcterms:created xsi:type="dcterms:W3CDTF">2021-03-29T12:00:14Z</dcterms:created>
  <dcterms:modified xsi:type="dcterms:W3CDTF">2024-03-15T10:37:27Z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