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58" r:id="rId6"/>
    <p:sldId id="281" r:id="rId7"/>
    <p:sldId id="270" r:id="rId8"/>
    <p:sldId id="260" r:id="rId9"/>
    <p:sldId id="273" r:id="rId10"/>
    <p:sldId id="280" r:id="rId11"/>
    <p:sldId id="271" r:id="rId12"/>
    <p:sldId id="277" r:id="rId13"/>
    <p:sldId id="276" r:id="rId14"/>
    <p:sldId id="279" r:id="rId15"/>
  </p:sldIdLst>
  <p:sldSz cx="12192000" cy="6858000"/>
  <p:notesSz cx="6858000" cy="9144000"/>
  <p:custDataLst>
    <p:tags r:id="rId18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04B9EBC-5D97-42BF-B6EB-8E1B9C437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AE2037F-A1E2-4CCA-8629-3BDB2B3CE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3F91-E352-4BC0-865E-00C4B778E8F4}" type="datetimeFigureOut">
              <a:rPr lang="fi-FI" smtClean="0"/>
              <a:t>11.6.2025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4A672F-4E2F-4FD9-84E6-5C27D7492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937CE8-A32E-40B1-B45D-D4F2F4E54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7C6AB-2EC7-448B-8841-68F14F1364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98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1401-98B2-4A2C-809B-B877EE2C7168}" type="datetimeFigureOut">
              <a:rPr lang="fi-FI" smtClean="0"/>
              <a:t>11.6.2025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B9FF8-BAB1-4496-B899-A3D3A047A0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1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3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4.jpe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5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16.jpe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17.jpe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8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9.jpe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0.jpe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21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22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23.jpe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24.jpe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25.jpe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26.jpe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5" Type="http://schemas.openxmlformats.org/officeDocument/2006/relationships/image" Target="../media/image27.jpe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28.jpe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29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30.jpe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31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A6B326B-05AA-ED4E-C5D0-E67120EE64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2573" y="2374323"/>
            <a:ext cx="7929350" cy="183191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1067664"/>
            <a:ext cx="9051631" cy="1054678"/>
          </a:xfrm>
        </p:spPr>
        <p:txBody>
          <a:bodyPr vert="horz"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D76CFEF7-FBD4-6542-22AF-08A3D9733D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4684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5634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FAD4-1674-4CF2-B45B-8A6AE3267E70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DB8E5AD2-AC49-41BF-8E8E-B9E708CF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2570" y="1825625"/>
            <a:ext cx="43568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82673EF-6749-45FF-934F-521AB8AF8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23099" y="1825625"/>
            <a:ext cx="435684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144CFA57-DA64-4D38-8D84-371526158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EA4B8D27-0B6D-4D93-BEA3-C8D021A54D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2649537"/>
            <a:ext cx="4356848" cy="3527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1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608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56E71187-36AE-484F-BB17-5AEC7FEC5F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43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97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F0B70832-C857-4352-9AB3-07B0CEC30C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5987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4593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69DB39D1-E9DE-4768-B8E5-E053B3D95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807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93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 descr="Kuva, joka sisältää kohteen projektori&#10;&#10;Kuvaus luotu automaattisesti">
            <a:extLst>
              <a:ext uri="{FF2B5EF4-FFF2-40B4-BE49-F238E27FC236}">
                <a16:creationId xmlns:a16="http://schemas.microsoft.com/office/drawing/2014/main" id="{1F6A6F5A-2B5A-4C9F-8B1D-C8C1B4F6F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8799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627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7D072600-72AA-43DA-A6A5-4467A400B2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216803"/>
          </a:xfrm>
        </p:spPr>
        <p:txBody>
          <a:bodyPr vert="horz"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45469"/>
            <a:ext cx="10515600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694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1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6971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9458-F8AF-497E-9F81-AD036D03DEDB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404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51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nuoli&#10;&#10;Kuvaus luotu automaattisesti">
            <a:extLst>
              <a:ext uri="{FF2B5EF4-FFF2-40B4-BE49-F238E27FC236}">
                <a16:creationId xmlns:a16="http://schemas.microsoft.com/office/drawing/2014/main" id="{1076E750-FB3F-4D51-A144-AEF6A57EDC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09661-B6A2-4FCB-BD74-92B50AB3778C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E89924-14C9-4296-ABC7-EBBCD552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15A44A2E-E5B2-4E04-80E5-5944B427B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7655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1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1290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A64F9AF8-C832-478A-829F-2E210CB7E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AAD7-C136-4D1E-AF2E-19C7BA22B24F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21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2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139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27A65451-5E9A-4362-B56B-472B5EC62E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7017-FB81-4058-9ED0-07FC92AC8426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642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DA6B326B-05AA-ED4E-C5D0-E67120EE64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53E8141-8598-D3E1-447A-71024BA35C90}"/>
              </a:ext>
            </a:extLst>
          </p:cNvPr>
          <p:cNvSpPr/>
          <p:nvPr userDrawn="1"/>
        </p:nvSpPr>
        <p:spPr>
          <a:xfrm>
            <a:off x="0" y="-2"/>
            <a:ext cx="12192002" cy="6912593"/>
          </a:xfrm>
          <a:prstGeom prst="rect">
            <a:avLst/>
          </a:prstGeom>
          <a:solidFill>
            <a:srgbClr val="117AA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83642" y="2141468"/>
            <a:ext cx="7724633" cy="24441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689882"/>
            <a:ext cx="9051631" cy="1289043"/>
          </a:xfrm>
        </p:spPr>
        <p:txBody>
          <a:bodyPr vert="horz"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D76CFEF7-FBD4-6542-22AF-08A3D9733D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4684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4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07310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>
            <a:extLst>
              <a:ext uri="{FF2B5EF4-FFF2-40B4-BE49-F238E27FC236}">
                <a16:creationId xmlns:a16="http://schemas.microsoft.com/office/drawing/2014/main" id="{BC0B16E9-3EA2-4500-8BB5-B551C52756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43D5-4913-4B12-8F1A-D77C9E7C9514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053A0229-BAFC-4889-A089-6AEF35F3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6350BE49-FFA0-4D9E-B58E-CD5AA20BE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0235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361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0B3FA059-4826-40F7-A69B-9938401E2E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A3C4-84FB-423B-A833-1DD13600A864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422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3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587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7FDD56A1-7DDE-49A6-9567-FDDE69B065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B70B-7C2E-4009-96C2-C9329400CE93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74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202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 14">
            <a:extLst>
              <a:ext uri="{FF2B5EF4-FFF2-40B4-BE49-F238E27FC236}">
                <a16:creationId xmlns:a16="http://schemas.microsoft.com/office/drawing/2014/main" id="{259B10F8-B6DC-4B68-998C-8044E40EBE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B408-7E6A-4561-A965-EDE232A4655D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469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3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16771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C9CF7A8C-CE21-4C7A-A00A-F77810DA90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9925B-DA76-45EB-B569-214FB920AC23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499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4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9787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uva 11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7376913-E50E-4387-9E96-C5E04E43BF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A492-0714-4886-B211-87CBBA09BAA6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792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4042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nuoli&#10;&#10;Kuvaus luotu automaattisesti">
            <a:extLst>
              <a:ext uri="{FF2B5EF4-FFF2-40B4-BE49-F238E27FC236}">
                <a16:creationId xmlns:a16="http://schemas.microsoft.com/office/drawing/2014/main" id="{8129CBB7-CA95-4DB5-BA28-C36DB59D89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BCB3-DE3E-4E88-A776-8A852B77D7ED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2423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4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612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2D9143B0-048A-4677-98A2-9C8E5C0077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26563-8E94-456C-AB1A-BC730F03108B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0691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ihealue 5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9558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4945E664-5DB1-4537-B836-CD53F16D6C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69CD8F-BDD7-42AA-9AF6-6FF3EB24A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97" y="1558131"/>
            <a:ext cx="5217458" cy="45100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F5945F-1688-4B32-B656-6066645BE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55EB4-BFD9-4BD5-B3DE-197159AF66A2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79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029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>
            <a:extLst>
              <a:ext uri="{FF2B5EF4-FFF2-40B4-BE49-F238E27FC236}">
                <a16:creationId xmlns:a16="http://schemas.microsoft.com/office/drawing/2014/main" id="{9FCF73B0-126B-453B-9EA7-F5AB6B4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5808-44CB-4246-A8C2-12D8E3391149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46CC77EB-CB58-41DF-BB8A-F8FD11EA6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62380" y="1337023"/>
            <a:ext cx="5532504" cy="4879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3138AF5-5CEC-4AE0-BE62-910C1F3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85119"/>
            <a:ext cx="5217458" cy="1600200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775952BB-93C9-4F88-A388-BBDC5FBA8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5256212" cy="243998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1898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seinä, seisominen, sininen&#10;&#10;Kuvaus luotu automaattisesti">
            <a:extLst>
              <a:ext uri="{FF2B5EF4-FFF2-40B4-BE49-F238E27FC236}">
                <a16:creationId xmlns:a16="http://schemas.microsoft.com/office/drawing/2014/main" id="{80D85BD0-2F8F-4762-B2DB-FA172DDF23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laotsikko 2">
            <a:extLst>
              <a:ext uri="{FF2B5EF4-FFF2-40B4-BE49-F238E27FC236}">
                <a16:creationId xmlns:a16="http://schemas.microsoft.com/office/drawing/2014/main" id="{9DB31F58-7512-4C02-B754-EF977BCAB0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30244" y="3802314"/>
            <a:ext cx="3993137" cy="161364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6F23E10-3027-48D9-BA5D-0A9A13FDA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258" y="1328057"/>
            <a:ext cx="4577123" cy="2034348"/>
          </a:xfrm>
        </p:spPr>
        <p:txBody>
          <a:bodyPr vert="horz" anchor="b">
            <a:normAutofit/>
          </a:bodyPr>
          <a:lstStyle>
            <a:lvl1pPr algn="r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251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179E9D39-75CF-430E-A0F1-7DEE53DD25E3}"/>
              </a:ext>
            </a:extLst>
          </p:cNvPr>
          <p:cNvCxnSpPr>
            <a:cxnSpLocks/>
          </p:cNvCxnSpPr>
          <p:nvPr userDrawn="1"/>
        </p:nvCxnSpPr>
        <p:spPr>
          <a:xfrm>
            <a:off x="9091101" y="3574473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163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healue 5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i 10" hidden="1">
            <a:extLst>
              <a:ext uri="{FF2B5EF4-FFF2-40B4-BE49-F238E27FC236}">
                <a16:creationId xmlns:a16="http://schemas.microsoft.com/office/drawing/2014/main" id="{52DEC108-47D7-4F92-843B-F57323B43D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0163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1" name="Objekti 10" hidden="1">
                        <a:extLst>
                          <a:ext uri="{FF2B5EF4-FFF2-40B4-BE49-F238E27FC236}">
                            <a16:creationId xmlns:a16="http://schemas.microsoft.com/office/drawing/2014/main" id="{52DEC108-47D7-4F92-843B-F57323B43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1B3519DA-7254-4EAF-94F9-707A110872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659C3CD-61DB-4CA2-88A4-0456693A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15" y="475287"/>
            <a:ext cx="8086165" cy="1027452"/>
          </a:xfrm>
        </p:spPr>
        <p:txBody>
          <a:bodyPr vert="horz"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08346C-3027-4659-98F2-DA37AC62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7124-2A20-4688-9892-F5411985B26C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ECC52D-33B2-410B-88A2-063646F4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2B04B33-38DD-4CC1-8DCE-677863C2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073" y="1859536"/>
            <a:ext cx="9443677" cy="44029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8866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sto/sitaat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82983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AC71C887-6855-4E89-A710-FEA8506D6D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F4B4D6-5833-4596-A636-85E115B8A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4D1DEC-35F5-4F72-BC80-C2810954C0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</p:spTree>
    <p:extLst>
      <p:ext uri="{BB962C8B-B14F-4D97-AF65-F5344CB8AC3E}">
        <p14:creationId xmlns:p14="http://schemas.microsoft.com/office/powerpoint/2010/main" val="1728379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7818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C1413E65-1FC2-4106-AEF1-A00456FD8D3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6E2ED78-3D5B-473F-BCF0-111548C534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6D2A48F-A03B-4638-8B46-A1FCCA31D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04477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3767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716E8CF5-015C-4FD3-8BB0-502BF8975E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4A029B14-B9A6-465C-AEAD-B0E93AB26C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6CF60A3C-77A3-4EFA-AFCA-36D7D38505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424017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6202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>
            <a:extLst>
              <a:ext uri="{FF2B5EF4-FFF2-40B4-BE49-F238E27FC236}">
                <a16:creationId xmlns:a16="http://schemas.microsoft.com/office/drawing/2014/main" id="{1AE60BC4-2E88-4DC5-BEA2-177F4586E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73D34D3-FF24-4809-8B1B-CCA9358AD9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C729F224-95F0-4AA3-BC77-5EB1336B0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1585764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/sitaa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7324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07BD73EF-DFB1-4164-B80E-F01AD87721B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7D5B88-F627-46DD-8F5F-B0121EC065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2547" y="4245469"/>
            <a:ext cx="7466906" cy="9835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– Sitaatin lähde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B051EC7-E656-4E75-891D-E9117789F8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677" y="1702054"/>
            <a:ext cx="9653954" cy="2216803"/>
          </a:xfrm>
        </p:spPr>
        <p:txBody>
          <a:bodyPr vert="horz" anchor="b">
            <a:normAutofit/>
          </a:bodyPr>
          <a:lstStyle>
            <a:lvl1pPr algn="ctr">
              <a:defRPr sz="4000" b="0"/>
            </a:lvl1pPr>
          </a:lstStyle>
          <a:p>
            <a:r>
              <a:rPr lang="fi-FI" dirty="0"/>
              <a:t>”Nosto tai sitaatti sopii tähän paikkaan hyvin”</a:t>
            </a:r>
          </a:p>
        </p:txBody>
      </p:sp>
    </p:spTree>
    <p:extLst>
      <p:ext uri="{BB962C8B-B14F-4D97-AF65-F5344CB8AC3E}">
        <p14:creationId xmlns:p14="http://schemas.microsoft.com/office/powerpoint/2010/main" val="3137569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419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64BDFE0-23FD-4FB9-868E-275C440A97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061" y="2349000"/>
            <a:ext cx="248931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59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545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259D9A4-6AF6-4C23-A391-60D757A78FE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2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0CF9C1FA-6A06-4007-AABB-7976BA533D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269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0CF9C1FA-6A06-4007-AABB-7976BA533D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2D5528BD-CFA5-4BDD-A809-8999A6D97C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9861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uva 8" descr="Kuva, joka sisältää kohteen henkilö, ulko, poika, nuori&#10;&#10;Kuvaus luotu automaattisesti">
            <a:extLst>
              <a:ext uri="{FF2B5EF4-FFF2-40B4-BE49-F238E27FC236}">
                <a16:creationId xmlns:a16="http://schemas.microsoft.com/office/drawing/2014/main" id="{D3579580-2FD9-4929-825A-30B349E6A5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95" y="1406178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3711387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D21BD7C-487C-4713-A7A3-47CD927F5D03}"/>
              </a:ext>
            </a:extLst>
          </p:cNvPr>
          <p:cNvCxnSpPr>
            <a:cxnSpLocks/>
          </p:cNvCxnSpPr>
          <p:nvPr userDrawn="1"/>
        </p:nvCxnSpPr>
        <p:spPr>
          <a:xfrm>
            <a:off x="672576" y="3574473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3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327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8189FA21-91AF-4438-A231-043FFBDF0A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95" y="1682802"/>
            <a:ext cx="4577123" cy="2034348"/>
          </a:xfrm>
        </p:spPr>
        <p:txBody>
          <a:bodyPr vert="horz"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495" y="3988011"/>
            <a:ext cx="3993137" cy="161364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245E15B8-9654-43AE-AC81-8C1D900AD564}"/>
              </a:ext>
            </a:extLst>
          </p:cNvPr>
          <p:cNvCxnSpPr>
            <a:cxnSpLocks/>
          </p:cNvCxnSpPr>
          <p:nvPr userDrawn="1"/>
        </p:nvCxnSpPr>
        <p:spPr>
          <a:xfrm>
            <a:off x="672576" y="3853956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5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E7A2CFC2-B7A4-4F8F-9F82-B7CA1A016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104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E7A2CFC2-B7A4-4F8F-9F82-B7CA1A01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B7054C96-6274-4344-8F1C-9D8B3F9EBD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1AB034B-6E7E-4993-86B1-F0CF3D6AA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1089"/>
            <a:ext cx="9144000" cy="2387600"/>
          </a:xfrm>
        </p:spPr>
        <p:txBody>
          <a:bodyPr vert="horz"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24253-C421-4608-9A39-FF85305E8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5267"/>
            <a:ext cx="9144000" cy="15665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4DA1EC6-FD96-4315-9EBD-2928B8B679DF}"/>
              </a:ext>
            </a:extLst>
          </p:cNvPr>
          <p:cNvCxnSpPr>
            <a:cxnSpLocks/>
          </p:cNvCxnSpPr>
          <p:nvPr userDrawn="1"/>
        </p:nvCxnSpPr>
        <p:spPr>
          <a:xfrm>
            <a:off x="4898211" y="4194149"/>
            <a:ext cx="239557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83BC1A8A-A3C3-4DC4-A71B-238228D243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4759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83BC1A8A-A3C3-4DC4-A71B-238228D24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uva 9">
            <a:extLst>
              <a:ext uri="{FF2B5EF4-FFF2-40B4-BE49-F238E27FC236}">
                <a16:creationId xmlns:a16="http://schemas.microsoft.com/office/drawing/2014/main" id="{13994B2C-6ECC-4E39-B141-20CC0B17B3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F7BCA4F-9062-4B46-9FA2-755EDD85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68" y="1830722"/>
            <a:ext cx="5018363" cy="1642460"/>
          </a:xfrm>
        </p:spPr>
        <p:txBody>
          <a:bodyPr vert="horz"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774BBC-BD18-4C6B-B972-A50EF26B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266" y="701702"/>
            <a:ext cx="4856309" cy="5454597"/>
          </a:xfrm>
        </p:spPr>
        <p:txBody>
          <a:bodyPr anchor="ctr"/>
          <a:lstStyle>
            <a:lvl4pPr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5B6CC3-33F4-4CC1-81A3-6A2EC0F7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33" y="14381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195E768-76B1-434E-9289-2595ECCB79C4}" type="datetime1">
              <a:rPr lang="fi-FI" smtClean="0"/>
              <a:t>11.6.2025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484D391B-6EFF-4180-9E7A-334F2CB52EDE}"/>
              </a:ext>
            </a:extLst>
          </p:cNvPr>
          <p:cNvSpPr txBox="1">
            <a:spLocks/>
          </p:cNvSpPr>
          <p:nvPr userDrawn="1"/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EF4AC885-2B1D-41F5-80AC-E7E8B3892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468" y="3622431"/>
            <a:ext cx="5018363" cy="22465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6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5322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741230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2570" y="1825625"/>
            <a:ext cx="874123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D0A6-F645-4688-BBAF-B521945A26F4}" type="datetime1">
              <a:rPr lang="fi-FI" smtClean="0"/>
              <a:t>11.6.2025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i 8" hidden="1">
            <a:extLst>
              <a:ext uri="{FF2B5EF4-FFF2-40B4-BE49-F238E27FC236}">
                <a16:creationId xmlns:a16="http://schemas.microsoft.com/office/drawing/2014/main" id="{A2EB52E3-091E-48B2-95E9-F5946A3DA1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336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9" name="Objekti 8" hidden="1">
                        <a:extLst>
                          <a:ext uri="{FF2B5EF4-FFF2-40B4-BE49-F238E27FC236}">
                            <a16:creationId xmlns:a16="http://schemas.microsoft.com/office/drawing/2014/main" id="{A2EB52E3-091E-48B2-95E9-F5946A3DA1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B29314DA-98A5-4262-A9C8-D5D86896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1" y="681037"/>
            <a:ext cx="8867376" cy="1009651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217645-96B5-47AF-95C0-032F69900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099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154BA3-917A-4F4B-ADE2-393E19B8A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A09B5-4BD5-4BED-8EEC-68F2A4ACDD07}" type="datetime1">
              <a:rPr lang="fi-FI" smtClean="0"/>
              <a:t>11.6.2025</a:t>
            </a:fld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849B10-4B22-4250-AD0E-D9C33404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37718-6688-4F18-A3A4-5BFEA6AE51A8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4FFC9929-2D4B-4FA7-A3FA-B826124BFBE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612570" y="1825625"/>
            <a:ext cx="4356848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185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99A5D101-E9BB-4459-960C-90D85F6203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0083277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421" imgH="423" progId="TCLayout.ActiveDocument.1">
                  <p:embed/>
                </p:oleObj>
              </mc:Choice>
              <mc:Fallback>
                <p:oleObj name="think-cell Slide" r:id="rId41" imgW="421" imgH="423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99A5D101-E9BB-4459-960C-90D85F620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Kuva 27">
            <a:extLst>
              <a:ext uri="{FF2B5EF4-FFF2-40B4-BE49-F238E27FC236}">
                <a16:creationId xmlns:a16="http://schemas.microsoft.com/office/drawing/2014/main" id="{E9A01564-13CB-4203-95FC-74A153B35C1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15BEBDC-D372-439D-BE3F-D0014E9F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B3C6A2-8A7D-4D37-85A3-E38FFE758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B6028D-345E-4983-9377-3B51E8C6D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06113" y="187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3DB1DC-11BF-4585-868B-306EA823E62F}" type="datetime1">
              <a:rPr lang="fi-FI" smtClean="0"/>
              <a:t>11.6.2025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F7B2924-DE79-4005-AE54-8E1CC0EED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6113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B37718-6688-4F18-A3A4-5BFEA6AE51A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88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674" r:id="rId3"/>
    <p:sldLayoutId id="2147483660" r:id="rId4"/>
    <p:sldLayoutId id="2147483673" r:id="rId5"/>
    <p:sldLayoutId id="2147483649" r:id="rId6"/>
    <p:sldLayoutId id="2147483650" r:id="rId7"/>
    <p:sldLayoutId id="2147483675" r:id="rId8"/>
    <p:sldLayoutId id="2147483652" r:id="rId9"/>
    <p:sldLayoutId id="2147483676" r:id="rId10"/>
    <p:sldLayoutId id="2147483651" r:id="rId11"/>
    <p:sldLayoutId id="2147483679" r:id="rId12"/>
    <p:sldLayoutId id="2147483680" r:id="rId13"/>
    <p:sldLayoutId id="2147483681" r:id="rId14"/>
    <p:sldLayoutId id="2147483682" r:id="rId15"/>
    <p:sldLayoutId id="2147483656" r:id="rId16"/>
    <p:sldLayoutId id="2147483677" r:id="rId17"/>
    <p:sldLayoutId id="2147483678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2" r:id="rId36"/>
    <p:sldLayoutId id="2147483700" r:id="rId37"/>
    <p:sldLayoutId id="2147483701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b="1" kern="1200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JY6e1I1IvA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elm.finskamissionssallskapet.fi/kom-med/frivilligverksamhe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lädsel, person, byggnad, Människoansikte&#10;&#10;AI-genererat innehåll kan vara felaktigt.">
            <a:extLst>
              <a:ext uri="{FF2B5EF4-FFF2-40B4-BE49-F238E27FC236}">
                <a16:creationId xmlns:a16="http://schemas.microsoft.com/office/drawing/2014/main" id="{80DCDE78-0874-E994-A09D-A6EF34ED0C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Kuva 1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D701DBF-6A50-024C-0C96-7A8346D57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336" b="62993"/>
          <a:stretch/>
        </p:blipFill>
        <p:spPr>
          <a:xfrm>
            <a:off x="-382746" y="-1235609"/>
            <a:ext cx="7274866" cy="368401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CA66AA3-40DD-E857-E776-4600F26DAB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9593"/>
            <a:ext cx="1219200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75BC0E-2A7F-960C-1470-AEF86A50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97" y="9342"/>
            <a:ext cx="7472471" cy="1289043"/>
          </a:xfrm>
        </p:spPr>
        <p:txBody>
          <a:bodyPr>
            <a:normAutofit/>
          </a:bodyPr>
          <a:lstStyle/>
          <a:p>
            <a:pPr algn="r"/>
            <a:r>
              <a:rPr lang="fi-FI" sz="3600" dirty="0" err="1"/>
              <a:t>Församlingarnas</a:t>
            </a:r>
            <a:r>
              <a:rPr lang="fi-FI" sz="3600" dirty="0"/>
              <a:t> </a:t>
            </a:r>
            <a:r>
              <a:rPr lang="fi-FI" sz="3600" dirty="0" err="1"/>
              <a:t>idéer</a:t>
            </a:r>
            <a:r>
              <a:rPr lang="fi-FI" sz="3600" dirty="0"/>
              <a:t> </a:t>
            </a:r>
            <a:r>
              <a:rPr lang="fi-FI" sz="3600" dirty="0" err="1"/>
              <a:t>lyfts</a:t>
            </a:r>
            <a:r>
              <a:rPr lang="fi-FI" sz="3600" dirty="0"/>
              <a:t> </a:t>
            </a:r>
            <a:r>
              <a:rPr lang="fi-FI" sz="3600" dirty="0" err="1"/>
              <a:t>fram</a:t>
            </a:r>
            <a:endParaRPr lang="fi-FI" sz="3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E179967-EA77-EA8A-641C-305CD97ED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831" y="713152"/>
            <a:ext cx="3269554" cy="4357637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8C40784-4F60-6372-36B6-0D3CD91924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499" y="1683657"/>
            <a:ext cx="4498193" cy="33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23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C66CB21-53C0-D442-CD72-200E1F609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006" y="2226771"/>
            <a:ext cx="7301552" cy="2713718"/>
          </a:xfrm>
          <a:effectLst/>
        </p:spPr>
        <p:txBody>
          <a:bodyPr>
            <a:noAutofit/>
          </a:bodyPr>
          <a:lstStyle/>
          <a:p>
            <a:r>
              <a:rPr lang="sv-SE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en rättvisare, ljusare </a:t>
            </a:r>
          </a:p>
          <a:p>
            <a:r>
              <a:rPr lang="sv-SE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vänligare värld.</a:t>
            </a:r>
            <a:endParaRPr lang="fi-FI" sz="44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5D1C075-D6F7-25DC-430B-21DC896AF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150" y="859811"/>
            <a:ext cx="8591589" cy="1310185"/>
          </a:xfrm>
          <a:effectLst/>
        </p:spPr>
        <p:txBody>
          <a:bodyPr>
            <a:noAutofit/>
          </a:bodyPr>
          <a:lstStyle/>
          <a:p>
            <a:r>
              <a:rPr lang="fi-FI" sz="6600" dirty="0">
                <a:latin typeface="Calibri" panose="020F0502020204030204" pitchFamily="34" charset="0"/>
                <a:cs typeface="Calibri" panose="020F0502020204030204" pitchFamily="34" charset="0"/>
              </a:rPr>
              <a:t>UTJÄMNING</a:t>
            </a:r>
          </a:p>
        </p:txBody>
      </p:sp>
    </p:spTree>
    <p:extLst>
      <p:ext uri="{BB962C8B-B14F-4D97-AF65-F5344CB8AC3E}">
        <p14:creationId xmlns:p14="http://schemas.microsoft.com/office/powerpoint/2010/main" val="259090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21DF19-0DBF-4553-FFA4-41C7D222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40" y="1371529"/>
            <a:ext cx="9560560" cy="2550102"/>
          </a:xfrm>
        </p:spPr>
        <p:txBody>
          <a:bodyPr>
            <a:noAutofit/>
          </a:bodyPr>
          <a:lstStyle/>
          <a:p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Två gånge</a:t>
            </a:r>
            <a:r>
              <a:rPr lang="sv-FI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om året, vid vår- och </a:t>
            </a:r>
            <a:r>
              <a:rPr lang="sv-FI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höstdagjämning, fördelar sig ljuset jämnt över jorden. Men inte ens då fördelas det globala välmåendet rättvist. </a:t>
            </a:r>
          </a:p>
          <a:p>
            <a:r>
              <a:rPr lang="sv-FI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Utjämningskampanjen, som särskilt lyfts fram kring dessa två dagar, </a:t>
            </a:r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utmanar oss att se på världen i nytt ljus och att verka för en rättvisare värld. </a:t>
            </a:r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hjälp av stödet från Utjämningen utrustar vi </a:t>
            </a:r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samhällen och grupper </a:t>
            </a:r>
            <a:r>
              <a:rPr lang="sv-FI" sz="2400" i="1" dirty="0">
                <a:latin typeface="Calibri" panose="020F0502020204030204" pitchFamily="34" charset="0"/>
                <a:ea typeface="Calibri" panose="020F0502020204030204" pitchFamily="34" charset="0"/>
              </a:rPr>
              <a:t>runtom i vår värld, </a:t>
            </a:r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så att de kan bygga sig en bättre framtid. </a:t>
            </a:r>
            <a:b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 med och jämna ut välmåendet så att det räcker åt alla.</a:t>
            </a:r>
          </a:p>
          <a:p>
            <a:endParaRPr lang="sv-FI" sz="2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FI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sv-FI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8B812-B190-EA54-697F-05079D7C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0AF731-ACA8-E7E2-66FD-E96759A4B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40" y="1436843"/>
            <a:ext cx="9560560" cy="255010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år infaller höstdagjämningen måndagen 22 september och med den kulminerar årets Utjämningsinsamling.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Markera gärna hela veckan </a:t>
            </a:r>
            <a:r>
              <a:rPr lang="sv-FI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16–22.9 </a:t>
            </a:r>
            <a:r>
              <a:rPr lang="sv-FI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en Utjämningsvecka för att lyfta fram kampanjen i församlingens verksamhet!</a:t>
            </a:r>
            <a:endParaRPr lang="fi-FI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FI" sz="3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FI" sz="3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sv-FI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6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258D996F-4C6C-A902-B44F-2E026C8F8645}"/>
              </a:ext>
            </a:extLst>
          </p:cNvPr>
          <p:cNvSpPr txBox="1">
            <a:spLocks/>
          </p:cNvSpPr>
          <p:nvPr/>
        </p:nvSpPr>
        <p:spPr>
          <a:xfrm>
            <a:off x="1611825" y="577684"/>
            <a:ext cx="9051631" cy="10570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44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FI" sz="3400" dirty="0"/>
              <a:t>Varje människa är en avbild av Gud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F583DD7C-CC28-7357-614F-21E956A46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272" y="1812433"/>
            <a:ext cx="10578164" cy="2471795"/>
          </a:xfrm>
        </p:spPr>
        <p:txBody>
          <a:bodyPr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gåvor vi har fått av Gud bör vi fördela ansvarsfullt över generations-, samhälleliga </a:t>
            </a:r>
            <a:b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 geografiska gränser, så att alla har de nödvändiga förutsättningarna för ett gott liv</a:t>
            </a:r>
            <a: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 gyllene regeln som Jesus undervisade om, uppmanar oss att sätta oss in i </a:t>
            </a:r>
            <a:b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annan människas situation och kallar oss till att leva ansvarsfullt och </a:t>
            </a:r>
            <a:b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solidaritet med människor som befinner sig i en mer utsatt ställning. </a:t>
            </a:r>
            <a:br>
              <a:rPr lang="sv-FI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”A</a:t>
            </a:r>
            <a:r>
              <a:rPr lang="sv-FI" sz="22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llt vad ni vill att människorna skall göra för er, det skall ni också göra för dem.</a:t>
            </a:r>
            <a:r>
              <a:rPr lang="sv-FI" sz="22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sv-FI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(Matt 7:12) </a:t>
            </a:r>
          </a:p>
        </p:txBody>
      </p:sp>
    </p:spTree>
    <p:extLst>
      <p:ext uri="{BB962C8B-B14F-4D97-AF65-F5344CB8AC3E}">
        <p14:creationId xmlns:p14="http://schemas.microsoft.com/office/powerpoint/2010/main" val="16120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20AA12FD-DFC4-F8AB-75A8-4A2412EED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923" y="178935"/>
            <a:ext cx="9051631" cy="1057031"/>
          </a:xfrm>
        </p:spPr>
        <p:txBody>
          <a:bodyPr>
            <a:normAutofit/>
          </a:bodyPr>
          <a:lstStyle/>
          <a:p>
            <a:r>
              <a:rPr lang="fi-FI" sz="3600" dirty="0" err="1"/>
              <a:t>Tillsammans</a:t>
            </a:r>
            <a:r>
              <a:rPr lang="fi-FI" sz="3600" dirty="0"/>
              <a:t> för en </a:t>
            </a:r>
            <a:r>
              <a:rPr lang="fi-FI" sz="3600" dirty="0" err="1"/>
              <a:t>rättvisare</a:t>
            </a:r>
            <a:r>
              <a:rPr lang="fi-FI" sz="3600" dirty="0"/>
              <a:t> </a:t>
            </a:r>
            <a:r>
              <a:rPr lang="fi-FI" sz="3600" dirty="0" err="1"/>
              <a:t>värld</a:t>
            </a:r>
            <a:endParaRPr lang="fi-FI" sz="3600" dirty="0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6FD7C88D-A6B6-E95B-8196-3B70621FD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148" y="1429601"/>
            <a:ext cx="9711887" cy="307453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mer rättvis värld byggs via utvecklingssamarbete.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arbetar för att mänskliga rättigheter skall förverkligas även bland de mest utsatta människorna.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Tack vare vårt stöd kan människor i utvecklingsländer förbättra sina levnadsvillkor. Människor får till exempel utbildning om sina rättigheter, klimatsmarta jordbruksmetoder, småföretagande och utbildning på sitt eget modersmål.</a:t>
            </a:r>
            <a:endParaRPr lang="sv-FI" sz="23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0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BC7B35E1-46E6-23EE-ABC6-A06D857B5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019" y="403727"/>
            <a:ext cx="10499959" cy="1057031"/>
          </a:xfrm>
        </p:spPr>
        <p:txBody>
          <a:bodyPr>
            <a:normAutofit/>
          </a:bodyPr>
          <a:lstStyle/>
          <a:p>
            <a:r>
              <a:rPr lang="sv-FI" sz="3600" dirty="0"/>
              <a:t>Utjämningen hjälper runtom i världen</a:t>
            </a:r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FE5494B2-5E44-A57A-C30B-7DF5543F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962" y="1716015"/>
            <a:ext cx="10052016" cy="264694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Utjämningen</a:t>
            </a:r>
            <a:r>
              <a:rPr lang="fi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samlar in medel till Finska Missionssällskapets utvecklingssamarbete.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arbetar bland de fattigaste och mest diskriminerade människorna. Särskilt utsatta grupper är till exempel personer med funktionsnedsättning, etniska, språkliga och andra minoriteter, personer som diskrimineras </a:t>
            </a:r>
            <a:r>
              <a:rPr lang="sv-SE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p.g.a</a:t>
            </a:r>
            <a:r>
              <a:rPr lang="sv-SE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kasttillhörighet, ursprungsfolk samt kvinnor och barn. Vi påverkar också beslutsfattare i utvecklingsländer så att de tar sitt ansvar för mänskliga rättigheter.</a:t>
            </a:r>
            <a:endParaRPr lang="sv-FI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8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391D5-7E12-DC85-D50A-B9843CE5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C8F4584-7F06-184D-D584-B6063D3AF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300" y="0"/>
            <a:ext cx="10575235" cy="1310185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b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Vad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innebär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för ett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barn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få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utbildning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sitt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modersmål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? Se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vår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video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från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Kambodja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Onlinemedia 1" title="Skolgång på eget modersmål i Kambodja">
            <a:hlinkClick r:id="" action="ppaction://media"/>
            <a:extLst>
              <a:ext uri="{FF2B5EF4-FFF2-40B4-BE49-F238E27FC236}">
                <a16:creationId xmlns:a16="http://schemas.microsoft.com/office/drawing/2014/main" id="{42A12832-67E2-8FEB-8CB8-99C5F66CCB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47645" y="1618870"/>
            <a:ext cx="5506544" cy="31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E72D560D-89FE-421B-D010-85AC4502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935" y="991564"/>
            <a:ext cx="8276396" cy="962366"/>
          </a:xfrm>
        </p:spPr>
        <p:txBody>
          <a:bodyPr>
            <a:normAutofit/>
          </a:bodyPr>
          <a:lstStyle/>
          <a:p>
            <a:pPr algn="l"/>
            <a:r>
              <a:rPr lang="sv-FI" sz="3800" dirty="0"/>
              <a:t>Kampanjmaterial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F265C00-3110-7777-DCD4-F099D75A8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4626" y="2303312"/>
            <a:ext cx="7889651" cy="241947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Utskrivbara affischer och broschyrer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Bottnar för prislappar för basarer, marknader och liknande 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Utjämningsbanners och -bilder för sociala medier</a:t>
            </a:r>
            <a:endParaRPr lang="sv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7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49E0A9-6A05-6599-D4FF-F41E6EFFA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2428" y="123767"/>
            <a:ext cx="6102081" cy="1057031"/>
          </a:xfrm>
        </p:spPr>
        <p:txBody>
          <a:bodyPr>
            <a:normAutofit/>
          </a:bodyPr>
          <a:lstStyle/>
          <a:p>
            <a:pPr algn="l"/>
            <a:r>
              <a:rPr lang="sv-FI" sz="3600" dirty="0"/>
              <a:t>Material</a:t>
            </a:r>
            <a:endParaRPr lang="fi-FI" sz="36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2EB1A0-98C5-CB1C-E390-BFBD9C237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428" y="1409484"/>
            <a:ext cx="9502120" cy="3066284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introduktion till Utjämningens teologi inklusive frågor att reflektera över.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FI" sz="2300" b="0" i="0" dirty="0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 </a:t>
            </a:r>
            <a:r>
              <a:rPr lang="sv-FI" sz="2300" b="0" i="0" dirty="0" err="1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idékort</a:t>
            </a:r>
            <a:r>
              <a:rPr lang="sv-FI" sz="2300" b="0" i="0" dirty="0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 berättelser från Kambodja och tre roliga tips för att delta i Utjämningen skickas ut till alla som anmält sig till Missionssällskapets frivillignätverk. </a:t>
            </a:r>
            <a:r>
              <a:rPr lang="sv-FI" sz="2300" dirty="0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Kortet hittas även på vår hemsida. Läs mer här:</a:t>
            </a:r>
            <a:br>
              <a:rPr lang="sv-FI" sz="2300" dirty="0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FI" sz="2300" dirty="0">
                <a:solidFill>
                  <a:srgbClr val="0C0C0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finskamissionssallskapet.fi/frivilligverksamhet </a:t>
            </a:r>
            <a:endParaRPr lang="sv-FI" sz="2300" dirty="0">
              <a:solidFill>
                <a:srgbClr val="0C0C0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Utjämningsveckan tar även Missionssällskapets påverkansgrupp för unga, </a:t>
            </a:r>
            <a:r>
              <a:rPr lang="sv-FI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Parlis</a:t>
            </a:r>
            <a:r>
              <a:rPr lang="sv-FI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över kontot @lähetysseurannuoret och utmanar där andra att vara med och stöda Utjämningen. </a:t>
            </a:r>
            <a:br>
              <a:rPr lang="sv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FI" sz="2300" b="0" i="0" dirty="0">
              <a:solidFill>
                <a:srgbClr val="0C0C0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sv-FI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4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Suomen Lähetysseura">
      <a:dk1>
        <a:srgbClr val="0C0C0C"/>
      </a:dk1>
      <a:lt1>
        <a:srgbClr val="FFFFFF"/>
      </a:lt1>
      <a:dk2>
        <a:srgbClr val="F53246"/>
      </a:dk2>
      <a:lt2>
        <a:srgbClr val="E7E6E6"/>
      </a:lt2>
      <a:accent1>
        <a:srgbClr val="F53246"/>
      </a:accent1>
      <a:accent2>
        <a:srgbClr val="90397B"/>
      </a:accent2>
      <a:accent3>
        <a:srgbClr val="1179A6"/>
      </a:accent3>
      <a:accent4>
        <a:srgbClr val="93CB81"/>
      </a:accent4>
      <a:accent5>
        <a:srgbClr val="F3DF0E"/>
      </a:accent5>
      <a:accent6>
        <a:srgbClr val="FBAFB6"/>
      </a:accent6>
      <a:hlink>
        <a:srgbClr val="0C5272"/>
      </a:hlink>
      <a:folHlink>
        <a:srgbClr val="FBAFB6"/>
      </a:folHlink>
    </a:clrScheme>
    <a:fontScheme name="Mukautettu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ähetysseura_16-9_FIN_malli" id="{96B25E20-5BB7-4816-A895-B7AD00EE9CEC}" vid="{882246F9-928B-42F2-A3E3-31DC8D9B27D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DC34CE36E89F4B92BFA9B82D23A070" ma:contentTypeVersion="16" ma:contentTypeDescription="Luo uusi asiakirja." ma:contentTypeScope="" ma:versionID="91bbc7148be07064bdc86f426d14c278">
  <xsd:schema xmlns:xsd="http://www.w3.org/2001/XMLSchema" xmlns:xs="http://www.w3.org/2001/XMLSchema" xmlns:p="http://schemas.microsoft.com/office/2006/metadata/properties" xmlns:ns2="36c43c7b-f203-4255-9c01-fbfa8f435691" xmlns:ns3="cba8b525-faa7-450e-87ad-219cde38671f" targetNamespace="http://schemas.microsoft.com/office/2006/metadata/properties" ma:root="true" ma:fieldsID="410666f8b4b774e0b8881ef65b5e04e2" ns2:_="" ns3:_="">
    <xsd:import namespace="36c43c7b-f203-4255-9c01-fbfa8f435691"/>
    <xsd:import namespace="cba8b525-faa7-450e-87ad-219cde386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43c7b-f203-4255-9c01-fbfa8f435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bc5903eb-f726-48b2-a5e1-0557bb19de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8b525-faa7-450e-87ad-219cde38671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e7f9ea9-f2b8-4c26-b77f-ec1180490373}" ma:internalName="TaxCatchAll" ma:showField="CatchAllData" ma:web="cba8b525-faa7-450e-87ad-219cde386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a8b525-faa7-450e-87ad-219cde38671f" xsi:nil="true"/>
    <lcf76f155ced4ddcb4097134ff3c332f xmlns="36c43c7b-f203-4255-9c01-fbfa8f43569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4994D3-23E9-4CC7-B9CB-2765968795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AC3F12-13C8-43B8-BEFE-E10027CFB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43c7b-f203-4255-9c01-fbfa8f435691"/>
    <ds:schemaRef ds:uri="cba8b525-faa7-450e-87ad-219cde386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61CD85-216E-45FC-AE03-F395A40BCA1E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cba8b525-faa7-450e-87ad-219cde38671f"/>
    <ds:schemaRef ds:uri="http://schemas.microsoft.com/office/infopath/2007/PartnerControls"/>
    <ds:schemaRef ds:uri="36c43c7b-f203-4255-9c01-fbfa8f435691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19687</TotalTime>
  <Words>506</Words>
  <Application>Microsoft Office PowerPoint</Application>
  <PresentationFormat>Bredbild</PresentationFormat>
  <Paragraphs>30</Paragraphs>
  <Slides>11</Slides>
  <Notes>0</Notes>
  <HiddenSlides>0</HiddenSlides>
  <MMClips>1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Office-teema</vt:lpstr>
      <vt:lpstr>think-cell Slide</vt:lpstr>
      <vt:lpstr>PowerPoint-presentation</vt:lpstr>
      <vt:lpstr>PowerPoint-presentation</vt:lpstr>
      <vt:lpstr>PowerPoint-presentation</vt:lpstr>
      <vt:lpstr>PowerPoint-presentation</vt:lpstr>
      <vt:lpstr>Tillsammans för en rättvisare värld</vt:lpstr>
      <vt:lpstr>Utjämningen hjälper runtom i världen</vt:lpstr>
      <vt:lpstr> Vad innebär det för ett barn att få utbildning på sitt eget modersmål? Se vår video från Kambodja.</vt:lpstr>
      <vt:lpstr>Kampanjmaterial</vt:lpstr>
      <vt:lpstr>Material</vt:lpstr>
      <vt:lpstr>Församlingarnas idéer lyfts fram</vt:lpstr>
      <vt:lpstr>UTJÄMNING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Peltonen Anna</dc:creator>
  <cp:lastModifiedBy>Steffansson-Myrskog Charlotte</cp:lastModifiedBy>
  <cp:revision>46</cp:revision>
  <dcterms:created xsi:type="dcterms:W3CDTF">2021-03-29T12:00:14Z</dcterms:created>
  <dcterms:modified xsi:type="dcterms:W3CDTF">2025-06-11T12:10:08Z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0x010100E5DC34CE36E89F4B92BFA9B82D23A070</vt:lpwstr>
  </property>
</Properties>
</file>