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58" r:id="rId6"/>
    <p:sldId id="280" r:id="rId7"/>
    <p:sldId id="283" r:id="rId8"/>
    <p:sldId id="281" r:id="rId9"/>
    <p:sldId id="270" r:id="rId10"/>
    <p:sldId id="260" r:id="rId11"/>
    <p:sldId id="273" r:id="rId12"/>
    <p:sldId id="284" r:id="rId13"/>
    <p:sldId id="285" r:id="rId14"/>
    <p:sldId id="286" r:id="rId15"/>
    <p:sldId id="287" r:id="rId16"/>
    <p:sldId id="279" r:id="rId17"/>
  </p:sldIdLst>
  <p:sldSz cx="12192000" cy="6858000"/>
  <p:notesSz cx="6858000" cy="9144000"/>
  <p:custDataLst>
    <p:tags r:id="rId20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0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04B9EBC-5D97-42BF-B6EB-8E1B9C4377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E2037F-A1E2-4CCA-8629-3BDB2B3CE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3F91-E352-4BC0-865E-00C4B778E8F4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4A672F-4E2F-4FD9-84E6-5C27D7492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937CE8-A32E-40B1-B45D-D4F2F4E54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C6AB-2EC7-448B-8841-68F14F136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98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1401-98B2-4A2C-809B-B877EE2C7168}" type="datetimeFigureOut">
              <a:rPr lang="fi-FI" smtClean="0"/>
              <a:t>10.6.2025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9FF8-BAB1-4496-B899-A3D3A047A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23.jpe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24.jpe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5" Type="http://schemas.openxmlformats.org/officeDocument/2006/relationships/image" Target="../media/image25.jpe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5" Type="http://schemas.openxmlformats.org/officeDocument/2006/relationships/image" Target="../media/image26.jpe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5" Type="http://schemas.openxmlformats.org/officeDocument/2006/relationships/image" Target="../media/image27.jpe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28.jpe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29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31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A6B326B-05AA-ED4E-C5D0-E67120EE64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9DB31F58-7512-4C02-B754-EF977BCAB0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573" y="2374323"/>
            <a:ext cx="7929350" cy="183191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6F23E10-3027-48D9-BA5D-0A9A13FD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067664"/>
            <a:ext cx="9051631" cy="1054678"/>
          </a:xfrm>
        </p:spPr>
        <p:txBody>
          <a:bodyPr vert="horz" anchor="b">
            <a:normAutofit/>
          </a:bodyPr>
          <a:lstStyle>
            <a:lvl1pPr algn="ctr">
              <a:defRPr sz="40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25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D76CFEF7-FBD4-6542-22AF-08A3D9733D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4684"/>
            <a:ext cx="12192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5634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867376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FAD4-1674-4CF2-B45B-8A6AE3267E70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DB8E5AD2-AC49-41BF-8E8E-B9E708CF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0" y="1825625"/>
            <a:ext cx="43568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682673EF-6749-45FF-934F-521AB8AF8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3099" y="1825625"/>
            <a:ext cx="435684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144CFA57-DA64-4D38-8D84-371526158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099" y="2649537"/>
            <a:ext cx="4356848" cy="3527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EA4B8D27-0B6D-4D93-BEA3-C8D021A54D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12570" y="2649537"/>
            <a:ext cx="4356848" cy="3527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1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60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56E71187-36AE-484F-BB17-5AEC7FEC5F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3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97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F0B70832-C857-4352-9AB3-07B0CEC30C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5987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4593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69DB39D1-E9DE-4768-B8E5-E053B3D95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807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93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projektori&#10;&#10;Kuvaus luotu automaattisesti">
            <a:extLst>
              <a:ext uri="{FF2B5EF4-FFF2-40B4-BE49-F238E27FC236}">
                <a16:creationId xmlns:a16="http://schemas.microsoft.com/office/drawing/2014/main" id="{1F6A6F5A-2B5A-4C9F-8B1D-C8C1B4F6F1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8799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2627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7D072600-72AA-43DA-A6A5-4467A400B2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694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1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6971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nuoli&#10;&#10;Kuvaus luotu automaattisesti">
            <a:extLst>
              <a:ext uri="{FF2B5EF4-FFF2-40B4-BE49-F238E27FC236}">
                <a16:creationId xmlns:a16="http://schemas.microsoft.com/office/drawing/2014/main" id="{1076E750-FB3F-4D51-A144-AEF6A57EDC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9458-F8AF-497E-9F81-AD036D03DEDB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04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1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751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nuoli&#10;&#10;Kuvaus luotu automaattisesti">
            <a:extLst>
              <a:ext uri="{FF2B5EF4-FFF2-40B4-BE49-F238E27FC236}">
                <a16:creationId xmlns:a16="http://schemas.microsoft.com/office/drawing/2014/main" id="{1076E750-FB3F-4D51-A144-AEF6A57EDC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9661-B6A2-4FCB-BD74-92B50AB3778C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6CE89924-14C9-4296-ABC7-EBBCD552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15A44A2E-E5B2-4E04-80E5-5944B427B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7655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1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1290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A64F9AF8-C832-478A-829F-2E210CB7E8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AD7-C136-4D1E-AF2E-19C7BA22B24F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210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2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139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27A65451-5E9A-4362-B56B-472B5EC62E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017-FB81-4058-9ED0-07FC92AC8426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4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A6B326B-05AA-ED4E-C5D0-E67120EE64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53E8141-8598-D3E1-447A-71024BA35C90}"/>
              </a:ext>
            </a:extLst>
          </p:cNvPr>
          <p:cNvSpPr/>
          <p:nvPr userDrawn="1"/>
        </p:nvSpPr>
        <p:spPr>
          <a:xfrm>
            <a:off x="0" y="-2"/>
            <a:ext cx="12192002" cy="6912593"/>
          </a:xfrm>
          <a:prstGeom prst="rect">
            <a:avLst/>
          </a:prstGeom>
          <a:solidFill>
            <a:srgbClr val="117A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9DB31F58-7512-4C02-B754-EF977BCAB0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3642" y="2141468"/>
            <a:ext cx="7724633" cy="24441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6F23E10-3027-48D9-BA5D-0A9A13FD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689882"/>
            <a:ext cx="9051631" cy="1289043"/>
          </a:xfrm>
        </p:spPr>
        <p:txBody>
          <a:bodyPr vert="horz" anchor="b">
            <a:normAutofit/>
          </a:bodyPr>
          <a:lstStyle>
            <a:lvl1pPr algn="ctr">
              <a:defRPr sz="40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25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D76CFEF7-FBD4-6542-22AF-08A3D9733D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4684"/>
            <a:ext cx="12192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4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2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731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uva 11">
            <a:extLst>
              <a:ext uri="{FF2B5EF4-FFF2-40B4-BE49-F238E27FC236}">
                <a16:creationId xmlns:a16="http://schemas.microsoft.com/office/drawing/2014/main" id="{BC0B16E9-3EA2-4500-8BB5-B551C52756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3D5-4913-4B12-8F1A-D77C9E7C9514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53A0229-BAFC-4889-A089-6AEF35F3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6350BE49-FFA0-4D9E-B58E-CD5AA20BE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0235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36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0B3FA059-4826-40F7-A69B-9938401E2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A3C4-84FB-423B-A833-1DD13600A864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42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3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587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>
            <a:extLst>
              <a:ext uri="{FF2B5EF4-FFF2-40B4-BE49-F238E27FC236}">
                <a16:creationId xmlns:a16="http://schemas.microsoft.com/office/drawing/2014/main" id="{7FDD56A1-7DDE-49A6-9567-FDDE69B06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B70B-7C2E-4009-96C2-C9329400CE93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74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3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202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>
            <a:extLst>
              <a:ext uri="{FF2B5EF4-FFF2-40B4-BE49-F238E27FC236}">
                <a16:creationId xmlns:a16="http://schemas.microsoft.com/office/drawing/2014/main" id="{259B10F8-B6DC-4B68-998C-8044E40EBE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B408-7E6A-4561-A965-EDE232A4655D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469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1677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C9CF7A8C-CE21-4C7A-A00A-F77810DA90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925B-DA76-45EB-B569-214FB920AC23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499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4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9787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uva 11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7376913-E50E-4387-9E96-C5E04E43BF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A492-0714-4886-B211-87CBBA09BAA6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792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4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4042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129CBB7-CA95-4DB5-BA28-C36DB59D89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BCB3-DE3E-4E88-A776-8A852B77D7ED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2423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4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612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2D9143B0-048A-4677-98A2-9C8E5C0077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6563-8E94-456C-AB1A-BC730F03108B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691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5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9558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4945E664-5DB1-4537-B836-CD53F16D6C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5EB4-BFD9-4BD5-B3DE-197159AF66A2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9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5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029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9FCF73B0-126B-453B-9EA7-F5AB6B4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5808-44CB-4246-A8C2-12D8E3391149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1898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seinä, seisominen, sininen&#10;&#10;Kuvaus luotu automaattisesti">
            <a:extLst>
              <a:ext uri="{FF2B5EF4-FFF2-40B4-BE49-F238E27FC236}">
                <a16:creationId xmlns:a16="http://schemas.microsoft.com/office/drawing/2014/main" id="{80D85BD0-2F8F-4762-B2DB-FA172DDF23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laotsikko 2">
            <a:extLst>
              <a:ext uri="{FF2B5EF4-FFF2-40B4-BE49-F238E27FC236}">
                <a16:creationId xmlns:a16="http://schemas.microsoft.com/office/drawing/2014/main" id="{9DB31F58-7512-4C02-B754-EF977BCAB0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0244" y="3802314"/>
            <a:ext cx="3993137" cy="161364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6F23E10-3027-48D9-BA5D-0A9A13FD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258" y="1328057"/>
            <a:ext cx="4577123" cy="2034348"/>
          </a:xfrm>
        </p:spPr>
        <p:txBody>
          <a:bodyPr vert="horz" anchor="b">
            <a:normAutofit/>
          </a:bodyPr>
          <a:lstStyle>
            <a:lvl1pPr algn="r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25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79E9D39-75CF-430E-A0F1-7DEE53DD25E3}"/>
              </a:ext>
            </a:extLst>
          </p:cNvPr>
          <p:cNvCxnSpPr>
            <a:cxnSpLocks/>
          </p:cNvCxnSpPr>
          <p:nvPr userDrawn="1"/>
        </p:nvCxnSpPr>
        <p:spPr>
          <a:xfrm>
            <a:off x="9091101" y="3574473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63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5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0163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1B3519DA-7254-4EAF-94F9-707A110872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7124-2A20-4688-9892-F5411985B26C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8866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sto/sitaat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8298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AC71C887-6855-4E89-A710-FEA8506D6D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</p:spTree>
    <p:extLst>
      <p:ext uri="{BB962C8B-B14F-4D97-AF65-F5344CB8AC3E}">
        <p14:creationId xmlns:p14="http://schemas.microsoft.com/office/powerpoint/2010/main" val="1728379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7818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C1413E65-1FC2-4106-AEF1-A00456FD8D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6E2ED78-3D5B-473F-BCF0-111548C534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6D2A48F-A03B-4638-8B46-A1FCCA31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30447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376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716E8CF5-015C-4FD3-8BB0-502BF8975E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4A029B14-B9A6-465C-AEAD-B0E93AB26C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6CF60A3C-77A3-4EFA-AFCA-36D7D3850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424017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6202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1AE60BC4-2E88-4DC5-BEA2-177F4586E0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73D34D3-FF24-4809-8B1B-CCA9358AD9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729F224-95F0-4AA3-BC77-5EB1336B0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1585764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324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07BD73EF-DFB1-4164-B80E-F01AD87721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7D5B88-F627-46DD-8F5F-B0121EC065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B051EC7-E656-4E75-891D-E9117789F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3137569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19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741230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2570" y="1825625"/>
            <a:ext cx="874123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0A6-F645-4688-BBAF-B521945A26F4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64BDFE0-23FD-4FB9-868E-275C440A97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61" y="2349000"/>
            <a:ext cx="248931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9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545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259D9A4-6AF6-4C23-A391-60D757A78F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22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269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2D5528BD-CFA5-4BDD-A809-8999A6D97C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henkilö, ulko, poika, nuori&#10;&#10;Kuvaus luotu automaattisesti">
            <a:extLst>
              <a:ext uri="{FF2B5EF4-FFF2-40B4-BE49-F238E27FC236}">
                <a16:creationId xmlns:a16="http://schemas.microsoft.com/office/drawing/2014/main" id="{D3579580-2FD9-4929-825A-30B349E6A5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95" y="1406178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495" y="3711387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D21BD7C-487C-4713-A7A3-47CD927F5D03}"/>
              </a:ext>
            </a:extLst>
          </p:cNvPr>
          <p:cNvCxnSpPr>
            <a:cxnSpLocks/>
          </p:cNvCxnSpPr>
          <p:nvPr userDrawn="1"/>
        </p:nvCxnSpPr>
        <p:spPr>
          <a:xfrm>
            <a:off x="672576" y="3574473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32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8189FA21-91AF-4438-A231-043FFBDF0A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95" y="1682802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495" y="3988011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45E15B8-9654-43AE-AC81-8C1D900AD564}"/>
              </a:ext>
            </a:extLst>
          </p:cNvPr>
          <p:cNvCxnSpPr>
            <a:cxnSpLocks/>
          </p:cNvCxnSpPr>
          <p:nvPr userDrawn="1"/>
        </p:nvCxnSpPr>
        <p:spPr>
          <a:xfrm>
            <a:off x="672576" y="3853956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58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104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B7054C96-6274-4344-8F1C-9D8B3F9EBD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1089"/>
            <a:ext cx="9144000" cy="2387600"/>
          </a:xfrm>
        </p:spPr>
        <p:txBody>
          <a:bodyPr vert="horz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95267"/>
            <a:ext cx="9144000" cy="156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4DA1EC6-FD96-4315-9EBD-2928B8B679DF}"/>
              </a:ext>
            </a:extLst>
          </p:cNvPr>
          <p:cNvCxnSpPr>
            <a:cxnSpLocks/>
          </p:cNvCxnSpPr>
          <p:nvPr userDrawn="1"/>
        </p:nvCxnSpPr>
        <p:spPr>
          <a:xfrm>
            <a:off x="4898211" y="4194149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83BC1A8A-A3C3-4DC4-A71B-238228D24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759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83BC1A8A-A3C3-4DC4-A71B-238228D24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13994B2C-6ECC-4E39-B141-20CC0B17B3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7BCA4F-9062-4B46-9FA2-755EDD85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68" y="1830722"/>
            <a:ext cx="5018363" cy="1642460"/>
          </a:xfrm>
        </p:spPr>
        <p:txBody>
          <a:bodyPr vert="horz"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74BBC-BD18-4C6B-B972-A50EF26B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266" y="701702"/>
            <a:ext cx="4856309" cy="5454597"/>
          </a:xfrm>
        </p:spPr>
        <p:txBody>
          <a:bodyPr anchor="ctr"/>
          <a:lstStyle>
            <a:lvl4pPr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5B6CC3-33F4-4CC1-81A3-6A2EC0F7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33" y="14381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C195E768-76B1-434E-9289-2595ECCB79C4}" type="datetime1">
              <a:rPr lang="fi-FI" smtClean="0"/>
              <a:t>10.6.2025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484D391B-6EFF-4180-9E7A-334F2CB52EDE}"/>
              </a:ext>
            </a:extLst>
          </p:cNvPr>
          <p:cNvSpPr txBox="1">
            <a:spLocks/>
          </p:cNvSpPr>
          <p:nvPr userDrawn="1"/>
        </p:nvSpPr>
        <p:spPr>
          <a:xfrm>
            <a:off x="9206113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B37718-6688-4F18-A3A4-5BFEA6AE51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EF4AC885-2B1D-41F5-80AC-E7E8B3892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468" y="3622431"/>
            <a:ext cx="5018363" cy="224655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6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5322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741230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2570" y="1825625"/>
            <a:ext cx="874123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0A6-F645-4688-BBAF-B521945A26F4}" type="datetime1">
              <a:rPr lang="fi-FI" smtClean="0"/>
              <a:t>10.6.2025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4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369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867376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099" y="1825625"/>
            <a:ext cx="4356848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09B5-4BD5-4BED-8EEC-68F2A4ACDD07}" type="datetime1">
              <a:rPr lang="fi-FI" smtClean="0"/>
              <a:t>10.6.2025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4FFC9929-2D4B-4FA7-A3FA-B826124BFB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12570" y="1825625"/>
            <a:ext cx="4356848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185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99A5D101-E9BB-4459-960C-90D85F6203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008327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421" imgH="423" progId="TCLayout.ActiveDocument.1">
                  <p:embed/>
                </p:oleObj>
              </mc:Choice>
              <mc:Fallback>
                <p:oleObj name="think-cell Slide" r:id="rId41" imgW="421" imgH="423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99A5D101-E9BB-4459-960C-90D85F620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Kuva 27">
            <a:extLst>
              <a:ext uri="{FF2B5EF4-FFF2-40B4-BE49-F238E27FC236}">
                <a16:creationId xmlns:a16="http://schemas.microsoft.com/office/drawing/2014/main" id="{E9A01564-13CB-4203-95FC-74A153B35C14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5BEBDC-D372-439D-BE3F-D0014E9F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B3C6A2-8A7D-4D37-85A3-E38FFE758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B6028D-345E-4983-9377-3B51E8C6D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06113" y="187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3DB1DC-11BF-4585-868B-306EA823E62F}" type="datetime1">
              <a:rPr lang="fi-FI" smtClean="0"/>
              <a:t>10.6.2025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7B2924-DE79-4005-AE54-8E1CC0EED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113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37718-6688-4F18-A3A4-5BFEA6AE51A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88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74" r:id="rId3"/>
    <p:sldLayoutId id="2147483660" r:id="rId4"/>
    <p:sldLayoutId id="2147483673" r:id="rId5"/>
    <p:sldLayoutId id="2147483649" r:id="rId6"/>
    <p:sldLayoutId id="2147483650" r:id="rId7"/>
    <p:sldLayoutId id="2147483675" r:id="rId8"/>
    <p:sldLayoutId id="2147483652" r:id="rId9"/>
    <p:sldLayoutId id="2147483676" r:id="rId10"/>
    <p:sldLayoutId id="2147483651" r:id="rId11"/>
    <p:sldLayoutId id="2147483679" r:id="rId12"/>
    <p:sldLayoutId id="2147483680" r:id="rId13"/>
    <p:sldLayoutId id="2147483681" r:id="rId14"/>
    <p:sldLayoutId id="2147483682" r:id="rId15"/>
    <p:sldLayoutId id="2147483656" r:id="rId16"/>
    <p:sldLayoutId id="2147483677" r:id="rId17"/>
    <p:sldLayoutId id="2147483678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2" r:id="rId36"/>
    <p:sldLayoutId id="2147483700" r:id="rId37"/>
    <p:sldLayoutId id="2147483701" r:id="rId3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b="1" kern="1200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j&#228;mning.fi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j&#228;mning.fi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j&#228;mning.fi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j&#228;mning.fi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person, byggnad, Människoansikte&#10;&#10;AI-genererat innehåll kan vara felaktigt.">
            <a:extLst>
              <a:ext uri="{FF2B5EF4-FFF2-40B4-BE49-F238E27FC236}">
                <a16:creationId xmlns:a16="http://schemas.microsoft.com/office/drawing/2014/main" id="{31F34D4D-FCE6-5F30-4E40-2B39FBC17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D701DBF-6A50-024C-0C96-7A8346D57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36" b="62993"/>
          <a:stretch/>
        </p:blipFill>
        <p:spPr>
          <a:xfrm>
            <a:off x="-382746" y="-1235609"/>
            <a:ext cx="7274866" cy="368401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CA66AA3-40DD-E857-E776-4600F26DAB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9592"/>
            <a:ext cx="12192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A7BA9B36-385C-9CD1-3E8B-477A57FF1CEC}"/>
              </a:ext>
            </a:extLst>
          </p:cNvPr>
          <p:cNvSpPr txBox="1"/>
          <p:nvPr/>
        </p:nvSpPr>
        <p:spPr>
          <a:xfrm>
            <a:off x="2720340" y="1396315"/>
            <a:ext cx="8950436" cy="334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2300"/>
              </a:lnSpc>
              <a:spcAft>
                <a:spcPts val="1200"/>
              </a:spcAft>
              <a:buNone/>
            </a:pPr>
            <a:r>
              <a:rPr lang="sv-FI" sz="2350" b="1" dirty="0"/>
              <a:t>Beställ material från Finska Missionssällskapet</a:t>
            </a:r>
            <a:br>
              <a:rPr lang="sv-FI" sz="2350" b="1" dirty="0"/>
            </a:br>
            <a:r>
              <a:rPr lang="sv-FI" sz="2350" dirty="0"/>
              <a:t>Beställ insamlingsbössor och -västar i god tid så att materialet hinner fram. </a:t>
            </a:r>
          </a:p>
          <a:p>
            <a:pPr marL="0" indent="0">
              <a:lnSpc>
                <a:spcPts val="2300"/>
              </a:lnSpc>
              <a:spcAft>
                <a:spcPts val="1200"/>
              </a:spcAft>
              <a:buNone/>
            </a:pPr>
            <a:r>
              <a:rPr lang="sv-FI" sz="2350" b="1" dirty="0"/>
              <a:t>Gör reklam för evenemanget</a:t>
            </a:r>
            <a:br>
              <a:rPr lang="sv-FI" sz="2350" dirty="0"/>
            </a:br>
            <a:r>
              <a:rPr lang="sv-FI" sz="2350" dirty="0"/>
              <a:t>Sätt upp Utjämningsaffischerna i god tid. Längst ner kan du skriva in datum och klockslag för evenemanget. </a:t>
            </a:r>
          </a:p>
          <a:p>
            <a:pPr marL="0" indent="0">
              <a:lnSpc>
                <a:spcPts val="2300"/>
              </a:lnSpc>
              <a:spcAft>
                <a:spcPts val="1200"/>
              </a:spcAft>
              <a:buNone/>
            </a:pPr>
            <a:r>
              <a:rPr lang="sv-FI" sz="2350" b="1" dirty="0"/>
              <a:t>Reklam på nätet </a:t>
            </a:r>
            <a:br>
              <a:rPr lang="sv-FI" sz="2350" b="1" dirty="0"/>
            </a:br>
            <a:r>
              <a:rPr lang="sv-FI" sz="2350" dirty="0"/>
              <a:t>Berätta om evenemanget också på nätet. Lämpliga bilder för sociala medier hittar du på </a:t>
            </a:r>
            <a:r>
              <a:rPr lang="sv-FI" sz="2350" u="sng" dirty="0">
                <a:hlinkClick r:id="rId2"/>
              </a:rPr>
              <a:t>www.utjämning.fi</a:t>
            </a:r>
            <a:r>
              <a:rPr lang="sv-FI" sz="2350" dirty="0"/>
              <a:t> under </a:t>
            </a:r>
            <a:r>
              <a:rPr lang="sv-FI" sz="2350" i="1" dirty="0"/>
              <a:t>Till församlingarna.</a:t>
            </a:r>
            <a:r>
              <a:rPr lang="sv-FI" sz="2350" b="1" dirty="0"/>
              <a:t> </a:t>
            </a:r>
            <a:r>
              <a:rPr lang="fi-FI" sz="2350" dirty="0" err="1"/>
              <a:t>Dela</a:t>
            </a:r>
            <a:r>
              <a:rPr lang="fi-FI" sz="2350" dirty="0"/>
              <a:t> </a:t>
            </a:r>
            <a:r>
              <a:rPr lang="fi-FI" sz="2350" dirty="0" err="1"/>
              <a:t>gärna</a:t>
            </a:r>
            <a:r>
              <a:rPr lang="fi-FI" sz="2350" dirty="0"/>
              <a:t> </a:t>
            </a:r>
            <a:r>
              <a:rPr lang="fi-FI" sz="2350" dirty="0" err="1"/>
              <a:t>bilderna</a:t>
            </a:r>
            <a:r>
              <a:rPr lang="fi-FI" sz="2350" dirty="0"/>
              <a:t> </a:t>
            </a:r>
            <a:r>
              <a:rPr lang="fi-FI" sz="2350" dirty="0" err="1"/>
              <a:t>med</a:t>
            </a:r>
            <a:r>
              <a:rPr lang="fi-FI" sz="2350" dirty="0"/>
              <a:t> </a:t>
            </a:r>
            <a:r>
              <a:rPr lang="fi-FI" sz="2350" dirty="0" err="1"/>
              <a:t>hashtaggen</a:t>
            </a:r>
            <a:r>
              <a:rPr lang="fi-FI" sz="2350" dirty="0"/>
              <a:t> #utjämning </a:t>
            </a:r>
            <a:endParaRPr lang="fi-FI" sz="16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4FEC31-272E-F5B9-5236-97FAF91BE82F}"/>
              </a:ext>
            </a:extLst>
          </p:cNvPr>
          <p:cNvSpPr txBox="1">
            <a:spLocks/>
          </p:cNvSpPr>
          <p:nvPr/>
        </p:nvSpPr>
        <p:spPr>
          <a:xfrm>
            <a:off x="2720340" y="603528"/>
            <a:ext cx="9051631" cy="6202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Kom-i-håg-lista</a:t>
            </a:r>
          </a:p>
        </p:txBody>
      </p:sp>
    </p:spTree>
    <p:extLst>
      <p:ext uri="{BB962C8B-B14F-4D97-AF65-F5344CB8AC3E}">
        <p14:creationId xmlns:p14="http://schemas.microsoft.com/office/powerpoint/2010/main" val="40314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32420E73-3E08-DD25-CFD6-0A179190CA7A}"/>
              </a:ext>
            </a:extLst>
          </p:cNvPr>
          <p:cNvSpPr txBox="1"/>
          <p:nvPr/>
        </p:nvSpPr>
        <p:spPr>
          <a:xfrm>
            <a:off x="2889884" y="767150"/>
            <a:ext cx="830643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FI" sz="2400" b="1" dirty="0"/>
              <a:t>Bekanta dig med insamlingsmålet</a:t>
            </a:r>
            <a:br>
              <a:rPr lang="sv-FI" sz="2400" b="1" dirty="0"/>
            </a:br>
            <a:r>
              <a:rPr lang="sv-FI" sz="2400" dirty="0"/>
              <a:t>På </a:t>
            </a:r>
            <a:r>
              <a:rPr lang="sv-FI" sz="2400" u="sng" dirty="0">
                <a:hlinkClick r:id="rId2"/>
              </a:rPr>
              <a:t>www.utjämning.fi</a:t>
            </a:r>
            <a:r>
              <a:rPr lang="sv-FI" sz="2400" dirty="0"/>
              <a:t> och i Utjämningsbroschyren hittar du mer info om årets Utjämning.</a:t>
            </a:r>
          </a:p>
          <a:p>
            <a:pPr>
              <a:spcAft>
                <a:spcPts val="1200"/>
              </a:spcAft>
            </a:pPr>
            <a:r>
              <a:rPr lang="sv-FI" sz="2400" b="1" dirty="0"/>
              <a:t>Be modigt om pengar</a:t>
            </a:r>
            <a:br>
              <a:rPr lang="sv-FI" sz="2400" b="1" dirty="0"/>
            </a:br>
            <a:r>
              <a:rPr lang="sv-FI" sz="2400" dirty="0"/>
              <a:t>Var frimodig – du ber inte om pengar till dig själv utan för att förbättra livet för de allra mest utsatta i världen. Också en liten gåva är oerhört värdefull. </a:t>
            </a:r>
          </a:p>
          <a:p>
            <a:pPr>
              <a:spcAft>
                <a:spcPts val="1200"/>
              </a:spcAft>
            </a:pPr>
            <a:r>
              <a:rPr lang="sv-FI" sz="2400" dirty="0"/>
              <a:t>Om du inte ber om pengar så kommer kanske ingen på tanken att ge.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0766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739AA140-F44C-2F73-B331-0D4209968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5225" y="1863214"/>
            <a:ext cx="8599976" cy="31315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FI" sz="2400" dirty="0"/>
              <a:t>De insamlade medlen betalas till </a:t>
            </a:r>
            <a:r>
              <a:rPr lang="sv-FI" sz="2400" b="1" dirty="0"/>
              <a:t>FI25 8000 1600 0607 10</a:t>
            </a:r>
            <a:br>
              <a:rPr lang="sv-FI" sz="2400" dirty="0"/>
            </a:br>
            <a:r>
              <a:rPr lang="sv-FI" sz="2400" dirty="0"/>
              <a:t>Använd de referensnummer för Utjämningen som </a:t>
            </a:r>
            <a:br>
              <a:rPr lang="sv-FI" sz="2400" dirty="0"/>
            </a:br>
            <a:r>
              <a:rPr lang="sv-FI" sz="2400" dirty="0"/>
              <a:t>finns på www.seurakuntapalvelut.fi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FI" sz="2400" dirty="0"/>
              <a:t>De medel som samlats in med bössor betalas till vårt insamlingskonto </a:t>
            </a:r>
            <a:r>
              <a:rPr lang="sv-FI" sz="2400" b="1" dirty="0"/>
              <a:t>FI38 8000 1400 1611 30</a:t>
            </a:r>
            <a:r>
              <a:rPr lang="sv-FI" sz="2400" dirty="0"/>
              <a:t>. </a:t>
            </a:r>
            <a:br>
              <a:rPr lang="sv-FI" sz="2400" dirty="0"/>
            </a:br>
            <a:r>
              <a:rPr lang="sv-FI" sz="2400" dirty="0"/>
              <a:t>Referensnumren för dessa inbetalningar får ni i samma försändelse som insamlingstillståndsetiketterna.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F27B38B-E725-63AC-D294-DB450CE9B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286" y="242842"/>
            <a:ext cx="8789915" cy="1289043"/>
          </a:xfrm>
        </p:spPr>
        <p:txBody>
          <a:bodyPr/>
          <a:lstStyle/>
          <a:p>
            <a:r>
              <a:rPr lang="fi-FI" dirty="0" err="1"/>
              <a:t>Redovisa</a:t>
            </a:r>
            <a:r>
              <a:rPr lang="fi-FI" dirty="0"/>
              <a:t> </a:t>
            </a:r>
            <a:r>
              <a:rPr lang="fi-FI" dirty="0" err="1"/>
              <a:t>inkomsterna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102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66CB21-53C0-D442-CD72-200E1F609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006" y="2226771"/>
            <a:ext cx="7301552" cy="2713718"/>
          </a:xfrm>
          <a:effectLst/>
        </p:spPr>
        <p:txBody>
          <a:bodyPr>
            <a:noAutofit/>
          </a:bodyPr>
          <a:lstStyle/>
          <a:p>
            <a:r>
              <a:rPr lang="sv-SE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en rättvisare, ljusare </a:t>
            </a:r>
          </a:p>
          <a:p>
            <a:r>
              <a:rPr lang="sv-SE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 vänligare värld.</a:t>
            </a:r>
            <a:endParaRPr lang="fi-FI" sz="44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5D1C075-D6F7-25DC-430B-21DC896AF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150" y="859811"/>
            <a:ext cx="8591589" cy="1310185"/>
          </a:xfrm>
          <a:effectLst/>
        </p:spPr>
        <p:txBody>
          <a:bodyPr>
            <a:noAutofit/>
          </a:bodyPr>
          <a:lstStyle/>
          <a:p>
            <a:r>
              <a:rPr lang="fi-FI" sz="6600" dirty="0">
                <a:latin typeface="Calibri" panose="020F0502020204030204" pitchFamily="34" charset="0"/>
                <a:cs typeface="Calibri" panose="020F0502020204030204" pitchFamily="34" charset="0"/>
              </a:rPr>
              <a:t>UTJÄMNING</a:t>
            </a:r>
          </a:p>
        </p:txBody>
      </p:sp>
    </p:spTree>
    <p:extLst>
      <p:ext uri="{BB962C8B-B14F-4D97-AF65-F5344CB8AC3E}">
        <p14:creationId xmlns:p14="http://schemas.microsoft.com/office/powerpoint/2010/main" val="259090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EF8CA7E2-5142-44CE-0D65-60E030D4FCA7}"/>
              </a:ext>
            </a:extLst>
          </p:cNvPr>
          <p:cNvSpPr txBox="1"/>
          <p:nvPr/>
        </p:nvSpPr>
        <p:spPr>
          <a:xfrm>
            <a:off x="2744486" y="1385957"/>
            <a:ext cx="9245687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sv-FI" sz="2350" dirty="0"/>
              <a:t>Genom att delta i Utjämningen kan du vara med och jämna ut välmåendet runtom i världen.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sv-FI" sz="2350" dirty="0"/>
          </a:p>
          <a:p>
            <a:pPr>
              <a:lnSpc>
                <a:spcPts val="2500"/>
              </a:lnSpc>
            </a:pPr>
            <a:r>
              <a:rPr lang="sv-FI" sz="235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år infaller höstdagjämningen måndagen 22 september och med den kulminerar årets Utjämningsinsamling. Markera gärna hela veckan </a:t>
            </a:r>
            <a:r>
              <a:rPr lang="sv-FI" sz="235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16–22.9.2025</a:t>
            </a:r>
            <a:r>
              <a:rPr lang="sv-FI" sz="235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som en Utjämningsvecka för att lyfta fram kampanjen i församlingens verksamhet!</a:t>
            </a:r>
            <a:br>
              <a:rPr lang="sv-FI" sz="2350" dirty="0"/>
            </a:br>
            <a:endParaRPr lang="sv-FI" sz="2350" dirty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sv-FI" sz="2350" dirty="0"/>
              <a:t>Här kommer idéer kring vilka typer av evenemang ni kan ordna. Välj ett sätt som passar just er församling. Mer info på </a:t>
            </a:r>
            <a:r>
              <a:rPr lang="sv-FI" sz="2350" dirty="0">
                <a:hlinkClick r:id="rId2"/>
              </a:rPr>
              <a:t>www.utjämning.fi</a:t>
            </a:r>
            <a:endParaRPr lang="sv-FI" sz="235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3C64E50-0FBF-20E2-B98A-57001325696F}"/>
              </a:ext>
            </a:extLst>
          </p:cNvPr>
          <p:cNvSpPr txBox="1">
            <a:spLocks/>
          </p:cNvSpPr>
          <p:nvPr/>
        </p:nvSpPr>
        <p:spPr>
          <a:xfrm>
            <a:off x="2744486" y="436562"/>
            <a:ext cx="7869091" cy="665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Kom med i Utjämningen!</a:t>
            </a:r>
          </a:p>
        </p:txBody>
      </p:sp>
    </p:spTree>
    <p:extLst>
      <p:ext uri="{BB962C8B-B14F-4D97-AF65-F5344CB8AC3E}">
        <p14:creationId xmlns:p14="http://schemas.microsoft.com/office/powerpoint/2010/main" val="352034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6E789EC-3890-EF7D-C08D-D86C21C2073C}"/>
              </a:ext>
            </a:extLst>
          </p:cNvPr>
          <p:cNvSpPr txBox="1"/>
          <p:nvPr/>
        </p:nvSpPr>
        <p:spPr>
          <a:xfrm>
            <a:off x="2865120" y="1899920"/>
            <a:ext cx="7971756" cy="233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sv-FI" sz="2350" cap="none" dirty="0"/>
              <a:t>Vanliga sätt att samla in pengar är bössinsamlingar, basarer, marknader,</a:t>
            </a:r>
            <a:r>
              <a:rPr lang="sv-FI" sz="2350" dirty="0"/>
              <a:t> </a:t>
            </a:r>
            <a:r>
              <a:rPr lang="sv-FI" sz="2350" cap="none" dirty="0" err="1"/>
              <a:t>kyrkkaffen</a:t>
            </a:r>
            <a:r>
              <a:rPr lang="sv-FI" sz="2350" cap="none" dirty="0"/>
              <a:t> och kollekter. </a:t>
            </a:r>
            <a:br>
              <a:rPr lang="sv-FI" sz="2350" cap="none" dirty="0"/>
            </a:br>
            <a:endParaRPr lang="sv-FI" sz="2350" cap="none" dirty="0"/>
          </a:p>
          <a:p>
            <a:pPr>
              <a:lnSpc>
                <a:spcPts val="2500"/>
              </a:lnSpc>
            </a:pPr>
            <a:r>
              <a:rPr lang="sv-FI" sz="2350" dirty="0"/>
              <a:t>Man kan också ordna pop </a:t>
            </a:r>
            <a:r>
              <a:rPr lang="sv-FI" sz="2350" dirty="0" err="1"/>
              <a:t>up</a:t>
            </a:r>
            <a:r>
              <a:rPr lang="sv-FI" sz="2350" dirty="0"/>
              <a:t>-restaurang, lopptorg, konsert, missionslunch med recept från andra länder, familjedag, </a:t>
            </a:r>
            <a:r>
              <a:rPr lang="sv-FI" sz="2350" dirty="0" err="1"/>
              <a:t>Food</a:t>
            </a:r>
            <a:r>
              <a:rPr lang="sv-FI" sz="2350" dirty="0"/>
              <a:t> for Hope-samling, Motion &amp; Mission-evenemang m.m.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E4A6405-D02E-1FDD-12E0-A959174FCB29}"/>
              </a:ext>
            </a:extLst>
          </p:cNvPr>
          <p:cNvSpPr txBox="1">
            <a:spLocks/>
          </p:cNvSpPr>
          <p:nvPr/>
        </p:nvSpPr>
        <p:spPr>
          <a:xfrm>
            <a:off x="2865120" y="862164"/>
            <a:ext cx="7798336" cy="7450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Hur kan man delta?</a:t>
            </a:r>
          </a:p>
        </p:txBody>
      </p:sp>
    </p:spTree>
    <p:extLst>
      <p:ext uri="{BB962C8B-B14F-4D97-AF65-F5344CB8AC3E}">
        <p14:creationId xmlns:p14="http://schemas.microsoft.com/office/powerpoint/2010/main" val="369902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4355D58-48C1-29A2-0A88-56255A73E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746" y="257971"/>
            <a:ext cx="2248773" cy="399906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6BE58E4-41B1-81B6-E861-D5DE5C2D0AB7}"/>
              </a:ext>
            </a:extLst>
          </p:cNvPr>
          <p:cNvSpPr txBox="1"/>
          <p:nvPr/>
        </p:nvSpPr>
        <p:spPr>
          <a:xfrm>
            <a:off x="2004694" y="1713813"/>
            <a:ext cx="7494906" cy="263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fi-FI" sz="2400" dirty="0" err="1"/>
              <a:t>Samla</a:t>
            </a:r>
            <a:r>
              <a:rPr lang="fi-FI" sz="2400" dirty="0"/>
              <a:t> </a:t>
            </a:r>
            <a:r>
              <a:rPr lang="fi-FI" sz="2400" dirty="0" err="1"/>
              <a:t>ihop</a:t>
            </a:r>
            <a:r>
              <a:rPr lang="fi-FI" sz="2400" dirty="0"/>
              <a:t> en </a:t>
            </a:r>
            <a:r>
              <a:rPr lang="fi-FI" sz="2400" dirty="0" err="1"/>
              <a:t>grupp</a:t>
            </a:r>
            <a:r>
              <a:rPr lang="fi-FI" sz="2400" dirty="0"/>
              <a:t> </a:t>
            </a:r>
            <a:r>
              <a:rPr lang="fi-FI" sz="2400" dirty="0" err="1"/>
              <a:t>frivilliga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samla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 </a:t>
            </a:r>
            <a:r>
              <a:rPr lang="fi-FI" sz="2400" dirty="0" err="1"/>
              <a:t>vid</a:t>
            </a:r>
            <a:r>
              <a:rPr lang="fi-FI" sz="2400" dirty="0"/>
              <a:t> </a:t>
            </a:r>
            <a:r>
              <a:rPr lang="fi-FI" sz="2400" dirty="0" err="1"/>
              <a:t>butiker</a:t>
            </a:r>
            <a:r>
              <a:rPr lang="fi-FI" sz="2400" dirty="0"/>
              <a:t>, </a:t>
            </a:r>
            <a:r>
              <a:rPr lang="fi-FI" sz="2400" dirty="0" err="1"/>
              <a:t>torg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andra</a:t>
            </a:r>
            <a:r>
              <a:rPr lang="fi-FI" sz="2400" dirty="0"/>
              <a:t> </a:t>
            </a:r>
            <a:r>
              <a:rPr lang="fi-FI" sz="2400" dirty="0" err="1"/>
              <a:t>lämpliga</a:t>
            </a:r>
            <a:r>
              <a:rPr lang="fi-FI" sz="2400" dirty="0"/>
              <a:t> </a:t>
            </a:r>
            <a:r>
              <a:rPr lang="fi-FI" sz="2400" dirty="0" err="1"/>
              <a:t>ställen</a:t>
            </a:r>
            <a:r>
              <a:rPr lang="fi-FI" sz="2400" dirty="0"/>
              <a:t>.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butiks-ägaren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lov</a:t>
            </a:r>
            <a:r>
              <a:rPr lang="fi-FI" sz="2400" dirty="0"/>
              <a:t> </a:t>
            </a:r>
            <a:r>
              <a:rPr lang="fi-FI" sz="2400" dirty="0" err="1"/>
              <a:t>innan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samlar</a:t>
            </a:r>
            <a:r>
              <a:rPr lang="fi-FI" sz="2400" dirty="0"/>
              <a:t> </a:t>
            </a:r>
            <a:r>
              <a:rPr lang="fi-FI" sz="2400" dirty="0" err="1"/>
              <a:t>utanför</a:t>
            </a:r>
            <a:r>
              <a:rPr lang="fi-FI" sz="2400" dirty="0"/>
              <a:t> en </a:t>
            </a:r>
            <a:r>
              <a:rPr lang="fi-FI" sz="2400" dirty="0" err="1"/>
              <a:t>butik</a:t>
            </a:r>
            <a:r>
              <a:rPr lang="fi-FI" sz="2400" dirty="0"/>
              <a:t>. </a:t>
            </a:r>
            <a:br>
              <a:rPr lang="fi-FI" sz="2400" dirty="0"/>
            </a:br>
            <a:endParaRPr lang="fi-FI" sz="2400" dirty="0"/>
          </a:p>
          <a:p>
            <a:pPr>
              <a:lnSpc>
                <a:spcPts val="2500"/>
              </a:lnSpc>
            </a:pPr>
            <a:r>
              <a:rPr lang="fi-FI" sz="2400" dirty="0" err="1"/>
              <a:t>Kom</a:t>
            </a:r>
            <a:r>
              <a:rPr lang="fi-FI" sz="2400" dirty="0"/>
              <a:t> </a:t>
            </a:r>
            <a:r>
              <a:rPr lang="fi-FI" sz="2400" dirty="0" err="1"/>
              <a:t>ihåg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beställa</a:t>
            </a:r>
            <a:r>
              <a:rPr lang="fi-FI" sz="2400" dirty="0"/>
              <a:t> </a:t>
            </a:r>
            <a:r>
              <a:rPr lang="fi-FI" sz="2400" dirty="0" err="1"/>
              <a:t>insamlingsvästar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bössor</a:t>
            </a:r>
            <a:r>
              <a:rPr lang="fi-FI" sz="2400" dirty="0"/>
              <a:t> </a:t>
            </a:r>
            <a:r>
              <a:rPr lang="fi-FI" sz="2400" dirty="0" err="1"/>
              <a:t>från</a:t>
            </a:r>
            <a:r>
              <a:rPr lang="fi-FI" sz="2400" dirty="0"/>
              <a:t> </a:t>
            </a:r>
            <a:r>
              <a:rPr lang="fi-FI" sz="2400" dirty="0" err="1"/>
              <a:t>Finska</a:t>
            </a:r>
            <a:r>
              <a:rPr lang="fi-FI" sz="2400" dirty="0"/>
              <a:t> </a:t>
            </a:r>
            <a:r>
              <a:rPr lang="fi-FI" sz="2400" dirty="0" err="1"/>
              <a:t>Missionssällskapet</a:t>
            </a:r>
            <a:r>
              <a:rPr lang="fi-FI" sz="2400" dirty="0"/>
              <a:t>: </a:t>
            </a:r>
          </a:p>
          <a:p>
            <a:pPr>
              <a:lnSpc>
                <a:spcPts val="2500"/>
              </a:lnSpc>
            </a:pPr>
            <a:r>
              <a:rPr lang="fi-FI" sz="2400" dirty="0"/>
              <a:t>040-7648051</a:t>
            </a:r>
            <a:br>
              <a:rPr lang="fi-FI" sz="2400" dirty="0"/>
            </a:br>
            <a:r>
              <a:rPr lang="fi-FI" sz="2400" dirty="0"/>
              <a:t>info@finskamissionssallskapet.fi</a:t>
            </a:r>
            <a:endParaRPr lang="fi-FI" sz="2400" dirty="0">
              <a:solidFill>
                <a:srgbClr val="FF0000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E0751C-DD20-43F0-2FE4-B6562441058D}"/>
              </a:ext>
            </a:extLst>
          </p:cNvPr>
          <p:cNvSpPr txBox="1">
            <a:spLocks/>
          </p:cNvSpPr>
          <p:nvPr/>
        </p:nvSpPr>
        <p:spPr>
          <a:xfrm>
            <a:off x="2021840" y="372511"/>
            <a:ext cx="6689993" cy="10570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Insamling med bössor</a:t>
            </a:r>
          </a:p>
        </p:txBody>
      </p:sp>
    </p:spTree>
    <p:extLst>
      <p:ext uri="{BB962C8B-B14F-4D97-AF65-F5344CB8AC3E}">
        <p14:creationId xmlns:p14="http://schemas.microsoft.com/office/powerpoint/2010/main" val="380439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6A338451-150F-581E-D512-DE8D8A430E1B}"/>
              </a:ext>
            </a:extLst>
          </p:cNvPr>
          <p:cNvSpPr txBox="1"/>
          <p:nvPr/>
        </p:nvSpPr>
        <p:spPr>
          <a:xfrm>
            <a:off x="2700654" y="1091704"/>
            <a:ext cx="8891906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FI" sz="2350" dirty="0"/>
              <a:t>Välj en plats där det rör sig mycket folk och en tidpunkt då många människor är i farten, t.ex. veckoslut. </a:t>
            </a:r>
          </a:p>
          <a:p>
            <a:pPr marL="342900" indent="-342900">
              <a:lnSpc>
                <a:spcPts val="22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FI" sz="2350" dirty="0"/>
              <a:t>Be frimodigt om pengar. Använd godis, spännande föremål eller kända människor för att få människor att stanna. </a:t>
            </a:r>
          </a:p>
          <a:p>
            <a:pPr marL="342900" indent="-342900">
              <a:lnSpc>
                <a:spcPts val="22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FI" sz="2350" dirty="0"/>
              <a:t>Dela ut insamlingsbroschyrer till dem som inte har kontanter med sig. På broschyren finns instruktioner för hur man donerar via telefon och </a:t>
            </a:r>
            <a:r>
              <a:rPr lang="sv-FI" sz="2350" dirty="0" err="1"/>
              <a:t>MobilePay</a:t>
            </a:r>
            <a:r>
              <a:rPr lang="sv-FI" sz="2350" dirty="0"/>
              <a:t>.</a:t>
            </a:r>
          </a:p>
          <a:p>
            <a:pPr marL="342900" indent="-342900">
              <a:lnSpc>
                <a:spcPts val="22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FI" sz="2350" dirty="0"/>
              <a:t>Gör reklam för bössinsamlingen via församlingens infoblad, sociala medier etc. </a:t>
            </a:r>
          </a:p>
          <a:p>
            <a:pPr marL="342900" indent="-342900">
              <a:lnSpc>
                <a:spcPts val="22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v-FI" sz="2350" dirty="0"/>
              <a:t>Gör upp insamlingsschemat så att en person samlar högst några timmar i sträck. Det kan vara bra att värva några extra insamlare ifall någon blir sjuk.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77D1D0-F5AE-3F0B-7355-FE1500866F4A}"/>
              </a:ext>
            </a:extLst>
          </p:cNvPr>
          <p:cNvSpPr txBox="1">
            <a:spLocks/>
          </p:cNvSpPr>
          <p:nvPr/>
        </p:nvSpPr>
        <p:spPr>
          <a:xfrm>
            <a:off x="940264" y="237420"/>
            <a:ext cx="9051631" cy="7628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FI" sz="3400" dirty="0"/>
              <a:t>Idéer för en bössinsamling</a:t>
            </a:r>
          </a:p>
        </p:txBody>
      </p:sp>
    </p:spTree>
    <p:extLst>
      <p:ext uri="{BB962C8B-B14F-4D97-AF65-F5344CB8AC3E}">
        <p14:creationId xmlns:p14="http://schemas.microsoft.com/office/powerpoint/2010/main" val="400698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37C4E7A8-03B2-5DED-07E2-A48BEBC50248}"/>
              </a:ext>
            </a:extLst>
          </p:cNvPr>
          <p:cNvSpPr txBox="1"/>
          <p:nvPr/>
        </p:nvSpPr>
        <p:spPr>
          <a:xfrm>
            <a:off x="2560954" y="1583563"/>
            <a:ext cx="8310246" cy="2321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Ordna en skördemarknad till förmån för Utjämningen.</a:t>
            </a:r>
          </a:p>
          <a:p>
            <a:pPr marL="342900" indent="-342900">
              <a:lnSpc>
                <a:spcPts val="23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Sälja bakverk och munkar på torgdagar, marknader etc.</a:t>
            </a:r>
          </a:p>
          <a:p>
            <a:pPr marL="342900" indent="-342900">
              <a:lnSpc>
                <a:spcPts val="23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Öppna en pop-</a:t>
            </a:r>
            <a:r>
              <a:rPr lang="sv-FI" sz="2400" dirty="0" err="1"/>
              <a:t>up</a:t>
            </a:r>
            <a:r>
              <a:rPr lang="sv-FI" sz="2400" dirty="0"/>
              <a:t> restaurang med recept från andra länder.</a:t>
            </a:r>
            <a:r>
              <a:rPr lang="sv-FI" sz="1200" dirty="0"/>
              <a:t> </a:t>
            </a:r>
            <a:r>
              <a:rPr lang="sv-FI" sz="2400" dirty="0"/>
              <a:t>Tips på matrecept hittar du på </a:t>
            </a:r>
            <a:r>
              <a:rPr lang="sv-FI" sz="2400" dirty="0">
                <a:hlinkClick r:id="rId2"/>
              </a:rPr>
              <a:t>www.utjämning.fi</a:t>
            </a:r>
            <a:r>
              <a:rPr lang="sv-FI" sz="2400" dirty="0"/>
              <a:t>, under </a:t>
            </a:r>
            <a:r>
              <a:rPr lang="sv-FI" sz="2400" i="1" dirty="0"/>
              <a:t>Till församlingar.</a:t>
            </a:r>
            <a:endParaRPr lang="fi-FI" sz="1800" dirty="0"/>
          </a:p>
          <a:p>
            <a:pPr>
              <a:lnSpc>
                <a:spcPts val="2500"/>
              </a:lnSpc>
            </a:pP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2183D2-97C0-7049-A427-3E377137CF8C}"/>
              </a:ext>
            </a:extLst>
          </p:cNvPr>
          <p:cNvSpPr txBox="1">
            <a:spLocks/>
          </p:cNvSpPr>
          <p:nvPr/>
        </p:nvSpPr>
        <p:spPr>
          <a:xfrm>
            <a:off x="2560954" y="678298"/>
            <a:ext cx="8031579" cy="638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Andra exempel på vad man kan göra</a:t>
            </a:r>
          </a:p>
        </p:txBody>
      </p:sp>
    </p:spTree>
    <p:extLst>
      <p:ext uri="{BB962C8B-B14F-4D97-AF65-F5344CB8AC3E}">
        <p14:creationId xmlns:p14="http://schemas.microsoft.com/office/powerpoint/2010/main" val="161200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9C06985-F511-A899-470B-A248B2C6FE5E}"/>
              </a:ext>
            </a:extLst>
          </p:cNvPr>
          <p:cNvSpPr txBox="1"/>
          <p:nvPr/>
        </p:nvSpPr>
        <p:spPr>
          <a:xfrm>
            <a:off x="2794000" y="2052791"/>
            <a:ext cx="7874000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Ordna lunch på en vardag och bjud in anställda från olika arbetsplatser</a:t>
            </a:r>
          </a:p>
          <a:p>
            <a:pPr marL="342900" lvl="1" indent="-342900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Välj enkla recept med billiga ingredienser eller använd -60 %-varor från någon affär och gör t ex en soppa.</a:t>
            </a:r>
          </a:p>
          <a:p>
            <a:pPr marL="342900" lvl="1" indent="-342900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Kanske man kunde odla något någonstans i församlingen och göra en lunch av det.</a:t>
            </a:r>
          </a:p>
          <a:p>
            <a:pPr marL="342900" lvl="1" indent="-342900">
              <a:lnSpc>
                <a:spcPts val="22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 Glöm inte att göra mycket reklam för lunchen!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C2048F-E6F0-5493-1DFC-8062A0049A6C}"/>
              </a:ext>
            </a:extLst>
          </p:cNvPr>
          <p:cNvSpPr txBox="1">
            <a:spLocks/>
          </p:cNvSpPr>
          <p:nvPr/>
        </p:nvSpPr>
        <p:spPr>
          <a:xfrm>
            <a:off x="2712720" y="1046151"/>
            <a:ext cx="6253325" cy="6474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Utjämningslunch</a:t>
            </a:r>
          </a:p>
        </p:txBody>
      </p:sp>
    </p:spTree>
    <p:extLst>
      <p:ext uri="{BB962C8B-B14F-4D97-AF65-F5344CB8AC3E}">
        <p14:creationId xmlns:p14="http://schemas.microsoft.com/office/powerpoint/2010/main" val="284250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0784702F-01DF-93C1-54A2-26FBE32C0E79}"/>
              </a:ext>
            </a:extLst>
          </p:cNvPr>
          <p:cNvSpPr txBox="1"/>
          <p:nvPr/>
        </p:nvSpPr>
        <p:spPr>
          <a:xfrm>
            <a:off x="2731868" y="1583070"/>
            <a:ext cx="801741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Ordna en städdag där intäkterna går till Utjämningen! Erbjud biltvätt, fönstertvätt, städning, räfsning eller iordningställande inför vintern.</a:t>
            </a:r>
          </a:p>
          <a:p>
            <a:pPr marL="355600" indent="-35560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v-FI" sz="2400" dirty="0"/>
              <a:t>Ordna ett lopptorg, ett loppisrace eller en klädbytardag. Kanske kan ert lokala lopptorg vara med och låta </a:t>
            </a:r>
            <a:br>
              <a:rPr lang="sv-FI" sz="2400" dirty="0"/>
            </a:br>
            <a:r>
              <a:rPr lang="sv-FI" sz="2400" dirty="0"/>
              <a:t>en dags/veckas försäljning gå till Utjämningen.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95C05C-7049-2FDD-02C6-85F135E8F608}"/>
              </a:ext>
            </a:extLst>
          </p:cNvPr>
          <p:cNvSpPr txBox="1">
            <a:spLocks/>
          </p:cNvSpPr>
          <p:nvPr/>
        </p:nvSpPr>
        <p:spPr>
          <a:xfrm>
            <a:off x="2731868" y="589280"/>
            <a:ext cx="6486697" cy="698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Städdag / lopptorg</a:t>
            </a:r>
          </a:p>
        </p:txBody>
      </p:sp>
    </p:spTree>
    <p:extLst>
      <p:ext uri="{BB962C8B-B14F-4D97-AF65-F5344CB8AC3E}">
        <p14:creationId xmlns:p14="http://schemas.microsoft.com/office/powerpoint/2010/main" val="123858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3CAB134-4BA9-6715-88D9-BDE31B28E0B0}"/>
              </a:ext>
            </a:extLst>
          </p:cNvPr>
          <p:cNvSpPr txBox="1"/>
          <p:nvPr/>
        </p:nvSpPr>
        <p:spPr>
          <a:xfrm>
            <a:off x="2746374" y="2204239"/>
            <a:ext cx="8023226" cy="217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sv-FI" sz="2400" dirty="0"/>
              <a:t>Ordna en gudstjänst kring temat Utjämning eller välj ett annat angeläget tema såsom fred, miljö, </a:t>
            </a:r>
            <a:r>
              <a:rPr lang="sv-FI" sz="2400" dirty="0" err="1"/>
              <a:t>matsäkerhet</a:t>
            </a:r>
            <a:r>
              <a:rPr lang="sv-FI" sz="2400" dirty="0"/>
              <a:t> eller liknande.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sv-FI" sz="2400" dirty="0"/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sv-FI" sz="2400" dirty="0"/>
              <a:t>Ta upp en kollekt till Utjämningen under gudstjänsten.</a:t>
            </a:r>
            <a:br>
              <a:rPr lang="sv-FI" sz="2000" dirty="0"/>
            </a:br>
            <a:endParaRPr lang="sv-FI" sz="20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EB38B9-3357-E8FE-3C05-F6E5B08E6544}"/>
              </a:ext>
            </a:extLst>
          </p:cNvPr>
          <p:cNvSpPr txBox="1">
            <a:spLocks/>
          </p:cNvSpPr>
          <p:nvPr/>
        </p:nvSpPr>
        <p:spPr>
          <a:xfrm>
            <a:off x="2726054" y="1380324"/>
            <a:ext cx="9051631" cy="5764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FI" sz="3400" dirty="0"/>
              <a:t>Gudstjänst med utjämningstema</a:t>
            </a:r>
          </a:p>
        </p:txBody>
      </p:sp>
    </p:spTree>
    <p:extLst>
      <p:ext uri="{BB962C8B-B14F-4D97-AF65-F5344CB8AC3E}">
        <p14:creationId xmlns:p14="http://schemas.microsoft.com/office/powerpoint/2010/main" val="1479794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Suomen Lähetysseura">
      <a:dk1>
        <a:srgbClr val="0C0C0C"/>
      </a:dk1>
      <a:lt1>
        <a:srgbClr val="FFFFFF"/>
      </a:lt1>
      <a:dk2>
        <a:srgbClr val="F53246"/>
      </a:dk2>
      <a:lt2>
        <a:srgbClr val="E7E6E6"/>
      </a:lt2>
      <a:accent1>
        <a:srgbClr val="F53246"/>
      </a:accent1>
      <a:accent2>
        <a:srgbClr val="90397B"/>
      </a:accent2>
      <a:accent3>
        <a:srgbClr val="1179A6"/>
      </a:accent3>
      <a:accent4>
        <a:srgbClr val="93CB81"/>
      </a:accent4>
      <a:accent5>
        <a:srgbClr val="F3DF0E"/>
      </a:accent5>
      <a:accent6>
        <a:srgbClr val="FBAFB6"/>
      </a:accent6>
      <a:hlink>
        <a:srgbClr val="0C5272"/>
      </a:hlink>
      <a:folHlink>
        <a:srgbClr val="FBAFB6"/>
      </a:folHlink>
    </a:clrScheme>
    <a:fontScheme name="Mukautettu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ähetysseura_16-9_FIN_malli" id="{96B25E20-5BB7-4816-A895-B7AD00EE9CEC}" vid="{882246F9-928B-42F2-A3E3-31DC8D9B27D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DC34CE36E89F4B92BFA9B82D23A070" ma:contentTypeVersion="16" ma:contentTypeDescription="Luo uusi asiakirja." ma:contentTypeScope="" ma:versionID="91bbc7148be07064bdc86f426d14c278">
  <xsd:schema xmlns:xsd="http://www.w3.org/2001/XMLSchema" xmlns:xs="http://www.w3.org/2001/XMLSchema" xmlns:p="http://schemas.microsoft.com/office/2006/metadata/properties" xmlns:ns2="36c43c7b-f203-4255-9c01-fbfa8f435691" xmlns:ns3="cba8b525-faa7-450e-87ad-219cde38671f" targetNamespace="http://schemas.microsoft.com/office/2006/metadata/properties" ma:root="true" ma:fieldsID="410666f8b4b774e0b8881ef65b5e04e2" ns2:_="" ns3:_="">
    <xsd:import namespace="36c43c7b-f203-4255-9c01-fbfa8f435691"/>
    <xsd:import namespace="cba8b525-faa7-450e-87ad-219cde3867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43c7b-f203-4255-9c01-fbfa8f435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c5903eb-f726-48b2-a5e1-0557bb19d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b525-faa7-450e-87ad-219cde386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7f9ea9-f2b8-4c26-b77f-ec1180490373}" ma:internalName="TaxCatchAll" ma:showField="CatchAllData" ma:web="cba8b525-faa7-450e-87ad-219cde3867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a8b525-faa7-450e-87ad-219cde38671f" xsi:nil="true"/>
    <lcf76f155ced4ddcb4097134ff3c332f xmlns="36c43c7b-f203-4255-9c01-fbfa8f43569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AC3F12-13C8-43B8-BEFE-E10027CFB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43c7b-f203-4255-9c01-fbfa8f435691"/>
    <ds:schemaRef ds:uri="cba8b525-faa7-450e-87ad-219cde386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61CD85-216E-45FC-AE03-F395A40BCA1E}">
  <ds:schemaRefs>
    <ds:schemaRef ds:uri="http://schemas.microsoft.com/office/2006/metadata/properties"/>
    <ds:schemaRef ds:uri="http://schemas.microsoft.com/office/infopath/2007/PartnerControls"/>
    <ds:schemaRef ds:uri="cba8b525-faa7-450e-87ad-219cde38671f"/>
    <ds:schemaRef ds:uri="36c43c7b-f203-4255-9c01-fbfa8f435691"/>
  </ds:schemaRefs>
</ds:datastoreItem>
</file>

<file path=customXml/itemProps3.xml><?xml version="1.0" encoding="utf-8"?>
<ds:datastoreItem xmlns:ds="http://schemas.openxmlformats.org/officeDocument/2006/customXml" ds:itemID="{7C4994D3-23E9-4CC7-B9CB-2765968795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20260</TotalTime>
  <Words>721</Words>
  <Application>Microsoft Office PowerPoint</Application>
  <PresentationFormat>Bredbild</PresentationFormat>
  <Paragraphs>47</Paragraphs>
  <Slides>13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Office-teema</vt:lpstr>
      <vt:lpstr>think-cell Slide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Redovisa inkomsterna</vt:lpstr>
      <vt:lpstr>UTJÄMNING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Peltonen Anna</dc:creator>
  <cp:lastModifiedBy>Steffansson-Myrskog Charlotte</cp:lastModifiedBy>
  <cp:revision>40</cp:revision>
  <dcterms:created xsi:type="dcterms:W3CDTF">2021-03-29T12:00:14Z</dcterms:created>
  <dcterms:modified xsi:type="dcterms:W3CDTF">2025-06-10T12:38:43Z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0x010100E5DC34CE36E89F4B92BFA9B82D23A070</vt:lpwstr>
  </property>
</Properties>
</file>